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3" r:id="rId2"/>
  </p:sldMasterIdLst>
  <p:notesMasterIdLst>
    <p:notesMasterId r:id="rId30"/>
  </p:notesMasterIdLst>
  <p:sldIdLst>
    <p:sldId id="305" r:id="rId3"/>
    <p:sldId id="267" r:id="rId4"/>
    <p:sldId id="260" r:id="rId5"/>
    <p:sldId id="330" r:id="rId6"/>
    <p:sldId id="265" r:id="rId7"/>
    <p:sldId id="268" r:id="rId8"/>
    <p:sldId id="349" r:id="rId9"/>
    <p:sldId id="352" r:id="rId10"/>
    <p:sldId id="345" r:id="rId11"/>
    <p:sldId id="351" r:id="rId12"/>
    <p:sldId id="353" r:id="rId13"/>
    <p:sldId id="347" r:id="rId14"/>
    <p:sldId id="348" r:id="rId15"/>
    <p:sldId id="272" r:id="rId16"/>
    <p:sldId id="332" r:id="rId17"/>
    <p:sldId id="333" r:id="rId18"/>
    <p:sldId id="334" r:id="rId19"/>
    <p:sldId id="336" r:id="rId20"/>
    <p:sldId id="337" r:id="rId21"/>
    <p:sldId id="338" r:id="rId22"/>
    <p:sldId id="339" r:id="rId23"/>
    <p:sldId id="340" r:id="rId24"/>
    <p:sldId id="341" r:id="rId25"/>
    <p:sldId id="342" r:id="rId26"/>
    <p:sldId id="343" r:id="rId27"/>
    <p:sldId id="344" r:id="rId28"/>
    <p:sldId id="307" r:id="rId29"/>
  </p:sldIdLst>
  <p:sldSz cx="12192000" cy="6858000"/>
  <p:notesSz cx="6858000" cy="9144000"/>
  <p:kinsoku lang="zh-CN" invalStChars="!),.:;?]}、。—ˇ¨〃々～‖…’”〕〉》」』〗】∶！＂＇），．：；？］｀｜｝·" invalEndChars="([{‘“〔〈《「『〖【（［｛．·"/>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模板设计" id="{98D20F61-6043-4923-9B9A-3EE97168FDEE}">
          <p14:sldIdLst>
            <p14:sldId id="305"/>
            <p14:sldId id="267"/>
            <p14:sldId id="260"/>
            <p14:sldId id="330"/>
            <p14:sldId id="265"/>
            <p14:sldId id="268"/>
            <p14:sldId id="349"/>
            <p14:sldId id="352"/>
            <p14:sldId id="345"/>
            <p14:sldId id="351"/>
            <p14:sldId id="353"/>
            <p14:sldId id="347"/>
            <p14:sldId id="348"/>
            <p14:sldId id="272"/>
            <p14:sldId id="332"/>
            <p14:sldId id="333"/>
            <p14:sldId id="334"/>
            <p14:sldId id="336"/>
            <p14:sldId id="337"/>
            <p14:sldId id="338"/>
            <p14:sldId id="339"/>
            <p14:sldId id="340"/>
            <p14:sldId id="341"/>
            <p14:sldId id="342"/>
            <p14:sldId id="343"/>
            <p14:sldId id="344"/>
            <p14:sldId id="307"/>
          </p14:sldIdLst>
        </p14:section>
      </p14:sectionLst>
    </p:ext>
    <p:ext uri="{EFAFB233-063F-42B5-8137-9DF3F51BA10A}">
      <p15:sldGuideLst xmlns:p15="http://schemas.microsoft.com/office/powerpoint/2012/main">
        <p15:guide id="1" orient="horz" pos="2160">
          <p15:clr>
            <a:srgbClr val="A4A3A4"/>
          </p15:clr>
        </p15:guide>
        <p15:guide id="2" pos="3840">
          <p15:clr>
            <a:srgbClr val="A4A3A4"/>
          </p15:clr>
        </p15:guide>
        <p15:guide id="3" pos="465">
          <p15:clr>
            <a:srgbClr val="A4A3A4"/>
          </p15:clr>
        </p15:guide>
        <p15:guide id="4" pos="7242">
          <p15:clr>
            <a:srgbClr val="A4A3A4"/>
          </p15:clr>
        </p15:guide>
        <p15:guide id="5" pos="2922">
          <p15:clr>
            <a:srgbClr val="A4A3A4"/>
          </p15:clr>
        </p15:guide>
        <p15:guide id="6" pos="4747">
          <p15:clr>
            <a:srgbClr val="A4A3A4"/>
          </p15:clr>
        </p15:guide>
        <p15:guide id="7" orient="horz" pos="2670">
          <p15:clr>
            <a:srgbClr val="A4A3A4"/>
          </p15:clr>
        </p15:guide>
        <p15:guide id="8" orient="horz" pos="1693">
          <p15:clr>
            <a:srgbClr val="A4A3A4"/>
          </p15:clr>
        </p15:guide>
        <p15:guide id="9" pos="5654">
          <p15:clr>
            <a:srgbClr val="A4A3A4"/>
          </p15:clr>
        </p15:guide>
        <p15:guide id="10" pos="6560">
          <p15:clr>
            <a:srgbClr val="A4A3A4"/>
          </p15:clr>
        </p15:guide>
        <p15:guide id="11" pos="1157">
          <p15:clr>
            <a:srgbClr val="A4A3A4"/>
          </p15:clr>
        </p15:guide>
        <p15:guide id="12" orient="horz" pos="3158">
          <p15:clr>
            <a:srgbClr val="A4A3A4"/>
          </p15:clr>
        </p15:guide>
        <p15:guide id="13" orient="horz" pos="1110">
          <p15:clr>
            <a:srgbClr val="A4A3A4"/>
          </p15:clr>
        </p15:guide>
        <p15:guide id="14" orient="horz" pos="3647">
          <p15:clr>
            <a:srgbClr val="A4A3A4"/>
          </p15:clr>
        </p15:guide>
        <p15:guide id="15" pos="20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77C4"/>
    <a:srgbClr val="1F89E1"/>
    <a:srgbClr val="1C6394"/>
    <a:srgbClr val="D88428"/>
    <a:srgbClr val="E3A765"/>
    <a:srgbClr val="C2E0F4"/>
    <a:srgbClr val="2481C0"/>
    <a:srgbClr val="FD8F36"/>
    <a:srgbClr val="FE96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32" autoAdjust="0"/>
    <p:restoredTop sz="94646"/>
  </p:normalViewPr>
  <p:slideViewPr>
    <p:cSldViewPr snapToGrid="0" showGuides="1">
      <p:cViewPr varScale="1">
        <p:scale>
          <a:sx n="44" d="100"/>
          <a:sy n="44" d="100"/>
        </p:scale>
        <p:origin x="1282" y="62"/>
      </p:cViewPr>
      <p:guideLst>
        <p:guide orient="horz" pos="2160"/>
        <p:guide pos="3840"/>
        <p:guide pos="465"/>
        <p:guide pos="7242"/>
        <p:guide pos="2922"/>
        <p:guide pos="4747"/>
        <p:guide orient="horz" pos="2670"/>
        <p:guide orient="horz" pos="1693"/>
        <p:guide pos="5654"/>
        <p:guide pos="6560"/>
        <p:guide pos="1157"/>
        <p:guide orient="horz" pos="3158"/>
        <p:guide orient="horz" pos="1110"/>
        <p:guide orient="horz" pos="3647"/>
        <p:guide pos="20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8" Type="http://schemas.openxmlformats.org/officeDocument/2006/relationships/slide" Target="slides/slide6.xml"/></Relationships>
</file>

<file path=ppt/diagrams/colors1.xml><?xml version="1.0" encoding="utf-8"?>
<dgm:colorsDef xmlns:dgm="http://schemas.openxmlformats.org/drawingml/2006/diagram" xmlns:a="http://schemas.openxmlformats.org/drawingml/2006/main" uniqueId="urn:microsoft.com/office/officeart/2005/8/colors/accent0_2#1">
  <dgm:title val=""/>
  <dgm:desc val=""/>
  <dgm:catLst>
    <dgm:cat type="mainScheme" pri="10200"/>
  </dgm:catLst>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479D4B16-E3A9-BB4F-B1A7-92D08DB47EBC}" type="doc">
      <dgm:prSet loTypeId="urn:microsoft.com/office/officeart/2005/8/layout/process5#1" loCatId="" qsTypeId="urn:microsoft.com/office/officeart/2005/8/quickstyle/simple5#1" qsCatId="simple" csTypeId="urn:microsoft.com/office/officeart/2005/8/colors/accent0_2#1" csCatId="mainScheme" phldr="1"/>
      <dgm:spPr/>
      <dgm:t>
        <a:bodyPr/>
        <a:lstStyle/>
        <a:p>
          <a:endParaRPr lang="zh-CN" altLang="en-US"/>
        </a:p>
      </dgm:t>
    </dgm:pt>
    <dgm:pt modelId="{A765FE18-D66F-B84F-99FE-DDA456B20DB1}">
      <dgm:prSet phldrT="[文本]" custT="1"/>
      <dgm:spPr/>
      <dgm:t>
        <a:bodyPr/>
        <a:lstStyle/>
        <a:p>
          <a:r>
            <a:rPr lang="zh-CN" altLang="en-US" sz="2400" dirty="0"/>
            <a:t>描述宗旨</a:t>
          </a:r>
        </a:p>
      </dgm:t>
    </dgm:pt>
    <dgm:pt modelId="{75424B6C-E963-AE4C-865B-0D60C9872D06}" type="parTrans" cxnId="{737EB51D-FF01-465B-8EC5-9823ADAB5604}">
      <dgm:prSet/>
      <dgm:spPr/>
      <dgm:t>
        <a:bodyPr/>
        <a:lstStyle/>
        <a:p>
          <a:endParaRPr lang="zh-CN" altLang="en-US" sz="2400"/>
        </a:p>
      </dgm:t>
    </dgm:pt>
    <dgm:pt modelId="{A871FA97-88CF-464A-8DC2-E04EEE9E19D6}" type="sibTrans" cxnId="{737EB51D-FF01-465B-8EC5-9823ADAB5604}">
      <dgm:prSet custT="1"/>
      <dgm:spPr/>
      <dgm:t>
        <a:bodyPr/>
        <a:lstStyle/>
        <a:p>
          <a:endParaRPr lang="zh-CN" altLang="en-US" sz="1800"/>
        </a:p>
      </dgm:t>
    </dgm:pt>
    <dgm:pt modelId="{1A114C39-E657-EB43-9CA9-C3F5019F370E}">
      <dgm:prSet custT="1"/>
      <dgm:spPr/>
      <dgm:t>
        <a:bodyPr/>
        <a:lstStyle/>
        <a:p>
          <a:r>
            <a:rPr lang="zh-CN" altLang="en-US" sz="2400" dirty="0"/>
            <a:t>评估状况</a:t>
          </a:r>
        </a:p>
      </dgm:t>
    </dgm:pt>
    <dgm:pt modelId="{11B2A87C-9DAD-894B-88B5-F61215FCEBEC}" type="parTrans" cxnId="{2EE501CA-8B87-464F-9619-39A53FA87A6A}">
      <dgm:prSet/>
      <dgm:spPr/>
      <dgm:t>
        <a:bodyPr/>
        <a:lstStyle/>
        <a:p>
          <a:endParaRPr lang="zh-CN" altLang="en-US" sz="2400"/>
        </a:p>
      </dgm:t>
    </dgm:pt>
    <dgm:pt modelId="{705BBB02-68F5-0F45-9285-8F3BC869EE38}" type="sibTrans" cxnId="{2EE501CA-8B87-464F-9619-39A53FA87A6A}">
      <dgm:prSet custT="1"/>
      <dgm:spPr/>
      <dgm:t>
        <a:bodyPr/>
        <a:lstStyle/>
        <a:p>
          <a:endParaRPr lang="zh-CN" altLang="en-US" sz="1800"/>
        </a:p>
      </dgm:t>
    </dgm:pt>
    <dgm:pt modelId="{6C2A829C-7343-0C48-8FE9-24F6A197ED5A}">
      <dgm:prSet custT="1"/>
      <dgm:spPr/>
      <dgm:t>
        <a:bodyPr/>
        <a:lstStyle/>
        <a:p>
          <a:r>
            <a:rPr lang="zh-CN" altLang="en-US" sz="2400" dirty="0"/>
            <a:t>确定目标</a:t>
          </a:r>
        </a:p>
      </dgm:t>
    </dgm:pt>
    <dgm:pt modelId="{85532EA6-0568-594A-96D2-2F553C4E093D}" type="parTrans" cxnId="{BCB474FF-9B8C-46AA-A7A1-015CE1175316}">
      <dgm:prSet/>
      <dgm:spPr/>
      <dgm:t>
        <a:bodyPr/>
        <a:lstStyle/>
        <a:p>
          <a:endParaRPr lang="zh-CN" altLang="en-US" sz="2400"/>
        </a:p>
      </dgm:t>
    </dgm:pt>
    <dgm:pt modelId="{B8F27929-4E47-1C42-8DAF-5A843E47E369}" type="sibTrans" cxnId="{BCB474FF-9B8C-46AA-A7A1-015CE1175316}">
      <dgm:prSet custT="1"/>
      <dgm:spPr/>
      <dgm:t>
        <a:bodyPr/>
        <a:lstStyle/>
        <a:p>
          <a:endParaRPr lang="zh-CN" altLang="en-US" sz="1800"/>
        </a:p>
      </dgm:t>
    </dgm:pt>
    <dgm:pt modelId="{5E843938-4F69-BD4D-9D1A-D3A132F3F9EC}">
      <dgm:prSet custT="1"/>
      <dgm:spPr/>
      <dgm:t>
        <a:bodyPr/>
        <a:lstStyle/>
        <a:p>
          <a:r>
            <a:rPr lang="zh-CN" altLang="en-US" sz="2400" dirty="0"/>
            <a:t>确定前提条件</a:t>
          </a:r>
        </a:p>
      </dgm:t>
    </dgm:pt>
    <dgm:pt modelId="{37B9B41F-5351-E343-AED1-846CC8DCB0A8}" type="parTrans" cxnId="{1474CDF1-E858-48EE-B30D-A67A3BD2BE01}">
      <dgm:prSet/>
      <dgm:spPr/>
      <dgm:t>
        <a:bodyPr/>
        <a:lstStyle/>
        <a:p>
          <a:endParaRPr lang="zh-CN" altLang="en-US" sz="2400"/>
        </a:p>
      </dgm:t>
    </dgm:pt>
    <dgm:pt modelId="{1371D0E0-6FDF-AA42-875F-B396A8234A88}" type="sibTrans" cxnId="{1474CDF1-E858-48EE-B30D-A67A3BD2BE01}">
      <dgm:prSet custT="1"/>
      <dgm:spPr/>
      <dgm:t>
        <a:bodyPr/>
        <a:lstStyle/>
        <a:p>
          <a:endParaRPr lang="zh-CN" altLang="en-US" sz="1800"/>
        </a:p>
      </dgm:t>
    </dgm:pt>
    <dgm:pt modelId="{7F17A02A-6094-9348-820F-8AAFBBC6AEA6}">
      <dgm:prSet custT="1"/>
      <dgm:spPr/>
      <dgm:t>
        <a:bodyPr/>
        <a:lstStyle/>
        <a:p>
          <a:r>
            <a:rPr lang="zh-CN" altLang="en-US" sz="2400" dirty="0"/>
            <a:t>制定计划方案</a:t>
          </a:r>
        </a:p>
      </dgm:t>
    </dgm:pt>
    <dgm:pt modelId="{4FA58EFC-DD93-9F4B-825B-A37AAA4228F6}" type="parTrans" cxnId="{0D15505E-EBC3-49F6-A312-55181657DA5F}">
      <dgm:prSet/>
      <dgm:spPr/>
      <dgm:t>
        <a:bodyPr/>
        <a:lstStyle/>
        <a:p>
          <a:endParaRPr lang="zh-CN" altLang="en-US" sz="2400"/>
        </a:p>
      </dgm:t>
    </dgm:pt>
    <dgm:pt modelId="{90DD064E-A94C-2649-A637-012936E1AA4A}" type="sibTrans" cxnId="{0D15505E-EBC3-49F6-A312-55181657DA5F}">
      <dgm:prSet custT="1"/>
      <dgm:spPr/>
      <dgm:t>
        <a:bodyPr/>
        <a:lstStyle/>
        <a:p>
          <a:endParaRPr lang="zh-CN" altLang="en-US" sz="1800"/>
        </a:p>
      </dgm:t>
    </dgm:pt>
    <dgm:pt modelId="{0A42DB7B-B5DA-0846-A66F-5CBC61B77722}">
      <dgm:prSet custT="1"/>
      <dgm:spPr/>
      <dgm:t>
        <a:bodyPr/>
        <a:lstStyle/>
        <a:p>
          <a:r>
            <a:rPr lang="zh-CN" altLang="en-US" sz="2400" dirty="0"/>
            <a:t>评价备选方案</a:t>
          </a:r>
        </a:p>
      </dgm:t>
    </dgm:pt>
    <dgm:pt modelId="{F71977DD-E0E6-3844-BC10-5CB36963284A}" type="parTrans" cxnId="{E7A4F17A-39FB-4C69-9140-7EE262BD66CC}">
      <dgm:prSet/>
      <dgm:spPr/>
      <dgm:t>
        <a:bodyPr/>
        <a:lstStyle/>
        <a:p>
          <a:endParaRPr lang="zh-CN" altLang="en-US" sz="2400"/>
        </a:p>
      </dgm:t>
    </dgm:pt>
    <dgm:pt modelId="{A70FDD1C-B429-A14F-84D2-7F80AB45D5E1}" type="sibTrans" cxnId="{E7A4F17A-39FB-4C69-9140-7EE262BD66CC}">
      <dgm:prSet custT="1"/>
      <dgm:spPr/>
      <dgm:t>
        <a:bodyPr/>
        <a:lstStyle/>
        <a:p>
          <a:endParaRPr lang="zh-CN" altLang="en-US" sz="1800"/>
        </a:p>
      </dgm:t>
    </dgm:pt>
    <dgm:pt modelId="{6AFD086B-8F81-0E44-9E6B-8213B44CF81A}">
      <dgm:prSet phldrT="[文本]" phldr="0" custT="0"/>
      <dgm:spPr/>
      <dgm:t>
        <a:bodyPr vert="horz" wrap="square"/>
        <a:lstStyle/>
        <a:p>
          <a:pPr>
            <a:lnSpc>
              <a:spcPct val="100000"/>
            </a:lnSpc>
            <a:spcBef>
              <a:spcPct val="0"/>
            </a:spcBef>
            <a:spcAft>
              <a:spcPct val="35000"/>
            </a:spcAft>
          </a:pPr>
          <a:r>
            <a:rPr lang="zh-CN"/>
            <a:t>挑选可行方案</a:t>
          </a:r>
        </a:p>
      </dgm:t>
    </dgm:pt>
    <dgm:pt modelId="{B33B46D2-B005-7F4C-A994-9C54FE0F081A}" type="parTrans" cxnId="{33C2F797-3C5D-4C54-86BB-F16CBAAECFFF}">
      <dgm:prSet/>
      <dgm:spPr/>
      <dgm:t>
        <a:bodyPr/>
        <a:lstStyle/>
        <a:p>
          <a:endParaRPr lang="zh-CN" altLang="en-US" sz="2400"/>
        </a:p>
      </dgm:t>
    </dgm:pt>
    <dgm:pt modelId="{00F8A489-DDB9-7B47-B0BE-A32DBCCFBA41}" type="sibTrans" cxnId="{33C2F797-3C5D-4C54-86BB-F16CBAAECFFF}">
      <dgm:prSet custT="1"/>
      <dgm:spPr/>
      <dgm:t>
        <a:bodyPr/>
        <a:lstStyle/>
        <a:p>
          <a:endParaRPr lang="zh-CN" altLang="en-US" sz="1800"/>
        </a:p>
      </dgm:t>
    </dgm:pt>
    <dgm:pt modelId="{4FDA27B7-5737-5F49-A730-6BD507789F6F}">
      <dgm:prSet phldrT="[文本]" phldr="0" custT="0"/>
      <dgm:spPr/>
      <dgm:t>
        <a:bodyPr vert="horz" wrap="square"/>
        <a:lstStyle/>
        <a:p>
          <a:pPr>
            <a:lnSpc>
              <a:spcPct val="100000"/>
            </a:lnSpc>
            <a:spcBef>
              <a:spcPct val="0"/>
            </a:spcBef>
            <a:spcAft>
              <a:spcPct val="35000"/>
            </a:spcAft>
          </a:pPr>
          <a:r>
            <a:rPr lang="zh-CN"/>
            <a:t>制定辅助计划</a:t>
          </a:r>
        </a:p>
      </dgm:t>
    </dgm:pt>
    <dgm:pt modelId="{F7BFBE70-B582-BC42-9E4E-82381CA60713}" type="parTrans" cxnId="{A8D4D174-1EB7-481F-9CF5-BA12CBCE24B0}">
      <dgm:prSet/>
      <dgm:spPr/>
      <dgm:t>
        <a:bodyPr/>
        <a:lstStyle/>
        <a:p>
          <a:endParaRPr lang="zh-CN" altLang="en-US" sz="2400"/>
        </a:p>
      </dgm:t>
    </dgm:pt>
    <dgm:pt modelId="{5F5BE572-2E84-3047-8012-2AFB870D12AE}" type="sibTrans" cxnId="{A8D4D174-1EB7-481F-9CF5-BA12CBCE24B0}">
      <dgm:prSet custT="1"/>
      <dgm:spPr/>
      <dgm:t>
        <a:bodyPr/>
        <a:lstStyle/>
        <a:p>
          <a:endParaRPr lang="zh-CN" altLang="en-US" sz="1800"/>
        </a:p>
      </dgm:t>
    </dgm:pt>
    <dgm:pt modelId="{71FA61ED-AF5D-394D-AAFB-7E0055FAFF57}">
      <dgm:prSet phldrT="[文本]" phldr="0" custT="0"/>
      <dgm:spPr/>
      <dgm:t>
        <a:bodyPr vert="horz" wrap="square"/>
        <a:lstStyle/>
        <a:p>
          <a:pPr>
            <a:lnSpc>
              <a:spcPct val="100000"/>
            </a:lnSpc>
            <a:spcBef>
              <a:spcPct val="0"/>
            </a:spcBef>
            <a:spcAft>
              <a:spcPct val="35000"/>
            </a:spcAft>
          </a:pPr>
          <a:r>
            <a:rPr lang="zh-CN"/>
            <a:t>编制预算</a:t>
          </a:r>
        </a:p>
      </dgm:t>
    </dgm:pt>
    <dgm:pt modelId="{9B448B3A-8202-D94B-A821-B67A18C4F5FD}" type="parTrans" cxnId="{1937FA3D-4E96-4A57-953F-4A6D53DDC6A0}">
      <dgm:prSet/>
      <dgm:spPr/>
      <dgm:t>
        <a:bodyPr/>
        <a:lstStyle/>
        <a:p>
          <a:endParaRPr lang="zh-CN" altLang="en-US" sz="2400"/>
        </a:p>
      </dgm:t>
    </dgm:pt>
    <dgm:pt modelId="{30BF44FB-6514-F34A-82B7-EE866F8D3B82}" type="sibTrans" cxnId="{1937FA3D-4E96-4A57-953F-4A6D53DDC6A0}">
      <dgm:prSet custT="1"/>
      <dgm:spPr/>
      <dgm:t>
        <a:bodyPr/>
        <a:lstStyle/>
        <a:p>
          <a:endParaRPr lang="zh-CN" altLang="en-US" sz="1800"/>
        </a:p>
      </dgm:t>
    </dgm:pt>
    <dgm:pt modelId="{360C3D15-8766-1145-BC0F-55D7F2ED00B4}">
      <dgm:prSet phldrT="[文本]" phldr="0" custT="0"/>
      <dgm:spPr/>
      <dgm:t>
        <a:bodyPr vert="horz" wrap="square"/>
        <a:lstStyle/>
        <a:p>
          <a:pPr>
            <a:lnSpc>
              <a:spcPct val="100000"/>
            </a:lnSpc>
            <a:spcBef>
              <a:spcPct val="0"/>
            </a:spcBef>
            <a:spcAft>
              <a:spcPct val="35000"/>
            </a:spcAft>
          </a:pPr>
          <a:r>
            <a:rPr lang="zh-CN"/>
            <a:t>实施计划</a:t>
          </a:r>
        </a:p>
      </dgm:t>
    </dgm:pt>
    <dgm:pt modelId="{C6EE13C6-DDE0-F340-8EA0-17A0DB8C352F}" type="parTrans" cxnId="{27CD38DE-8C64-4737-82DE-651F5FC86D91}">
      <dgm:prSet/>
      <dgm:spPr/>
      <dgm:t>
        <a:bodyPr/>
        <a:lstStyle/>
        <a:p>
          <a:endParaRPr lang="zh-CN" altLang="en-US" sz="2400"/>
        </a:p>
      </dgm:t>
    </dgm:pt>
    <dgm:pt modelId="{68EFCF7F-3922-8740-91FF-15F65515CF40}" type="sibTrans" cxnId="{27CD38DE-8C64-4737-82DE-651F5FC86D91}">
      <dgm:prSet/>
      <dgm:spPr/>
      <dgm:t>
        <a:bodyPr/>
        <a:lstStyle/>
        <a:p>
          <a:endParaRPr lang="zh-CN" altLang="en-US" sz="2400"/>
        </a:p>
      </dgm:t>
    </dgm:pt>
    <dgm:pt modelId="{1EB67D83-39B9-4702-97F1-073C94ABBA7E}">
      <dgm:prSet phldr="0" custT="0"/>
      <dgm:spPr/>
      <dgm:t>
        <a:bodyPr vert="horz" wrap="square"/>
        <a:lstStyle/>
        <a:p>
          <a:pPr>
            <a:lnSpc>
              <a:spcPct val="100000"/>
            </a:lnSpc>
            <a:spcBef>
              <a:spcPct val="0"/>
            </a:spcBef>
            <a:spcAft>
              <a:spcPct val="35000"/>
            </a:spcAft>
          </a:pPr>
          <a:r>
            <a:rPr lang="zh-CN"/>
            <a:t>监督与控制</a:t>
          </a:r>
        </a:p>
      </dgm:t>
    </dgm:pt>
    <dgm:pt modelId="{A3C81DAC-D8CA-4CB0-A146-A57AF4F60D0A}" type="parTrans" cxnId="{1B85191B-88C9-4840-A49D-9B65E2F0E8CC}">
      <dgm:prSet/>
      <dgm:spPr/>
    </dgm:pt>
    <dgm:pt modelId="{5DAEDD2C-DFC0-461C-AAEA-F296B01D54E7}" type="sibTrans" cxnId="{1B85191B-88C9-4840-A49D-9B65E2F0E8CC}">
      <dgm:prSet/>
      <dgm:spPr/>
    </dgm:pt>
    <dgm:pt modelId="{531C5B3C-0B5A-4242-9FFF-F1664A2F5A8F}" type="pres">
      <dgm:prSet presAssocID="{479D4B16-E3A9-BB4F-B1A7-92D08DB47EBC}" presName="diagram" presStyleCnt="0">
        <dgm:presLayoutVars>
          <dgm:dir/>
          <dgm:resizeHandles val="exact"/>
        </dgm:presLayoutVars>
      </dgm:prSet>
      <dgm:spPr/>
    </dgm:pt>
    <dgm:pt modelId="{7F322372-D95E-0F41-9844-E7B3306775C2}" type="pres">
      <dgm:prSet presAssocID="{A765FE18-D66F-B84F-99FE-DDA456B20DB1}" presName="node" presStyleLbl="node1" presStyleIdx="0" presStyleCnt="11">
        <dgm:presLayoutVars>
          <dgm:bulletEnabled val="1"/>
        </dgm:presLayoutVars>
      </dgm:prSet>
      <dgm:spPr/>
    </dgm:pt>
    <dgm:pt modelId="{D4F23140-DC45-7147-88D5-A5573EF80D25}" type="pres">
      <dgm:prSet presAssocID="{A871FA97-88CF-464A-8DC2-E04EEE9E19D6}" presName="sibTrans" presStyleLbl="sibTrans2D1" presStyleIdx="0" presStyleCnt="10"/>
      <dgm:spPr/>
    </dgm:pt>
    <dgm:pt modelId="{B1B4A641-8D67-FF4E-8507-B73DB8FBD908}" type="pres">
      <dgm:prSet presAssocID="{A871FA97-88CF-464A-8DC2-E04EEE9E19D6}" presName="connectorText" presStyleLbl="sibTrans2D1" presStyleIdx="0" presStyleCnt="10"/>
      <dgm:spPr/>
    </dgm:pt>
    <dgm:pt modelId="{B06DC8D2-A759-EF4C-AC3F-C54A441E5187}" type="pres">
      <dgm:prSet presAssocID="{1A114C39-E657-EB43-9CA9-C3F5019F370E}" presName="node" presStyleLbl="node1" presStyleIdx="1" presStyleCnt="11">
        <dgm:presLayoutVars>
          <dgm:bulletEnabled val="1"/>
        </dgm:presLayoutVars>
      </dgm:prSet>
      <dgm:spPr/>
    </dgm:pt>
    <dgm:pt modelId="{1DA90335-A9E4-D04C-A47B-C26F4A1FEAA3}" type="pres">
      <dgm:prSet presAssocID="{705BBB02-68F5-0F45-9285-8F3BC869EE38}" presName="sibTrans" presStyleLbl="sibTrans2D1" presStyleIdx="1" presStyleCnt="10"/>
      <dgm:spPr/>
    </dgm:pt>
    <dgm:pt modelId="{C4DED155-5D61-C145-82A1-E0585FB04D84}" type="pres">
      <dgm:prSet presAssocID="{705BBB02-68F5-0F45-9285-8F3BC869EE38}" presName="connectorText" presStyleLbl="sibTrans2D1" presStyleIdx="1" presStyleCnt="10"/>
      <dgm:spPr/>
    </dgm:pt>
    <dgm:pt modelId="{0FB99BB8-CBB6-B840-9162-3A9D9640D0B3}" type="pres">
      <dgm:prSet presAssocID="{6C2A829C-7343-0C48-8FE9-24F6A197ED5A}" presName="node" presStyleLbl="node1" presStyleIdx="2" presStyleCnt="11">
        <dgm:presLayoutVars>
          <dgm:bulletEnabled val="1"/>
        </dgm:presLayoutVars>
      </dgm:prSet>
      <dgm:spPr/>
    </dgm:pt>
    <dgm:pt modelId="{2F19D519-3F84-B04B-B50B-D9A894020B54}" type="pres">
      <dgm:prSet presAssocID="{B8F27929-4E47-1C42-8DAF-5A843E47E369}" presName="sibTrans" presStyleLbl="sibTrans2D1" presStyleIdx="2" presStyleCnt="10"/>
      <dgm:spPr/>
    </dgm:pt>
    <dgm:pt modelId="{3D9279E0-17DE-044C-B6B9-9502F32235BF}" type="pres">
      <dgm:prSet presAssocID="{B8F27929-4E47-1C42-8DAF-5A843E47E369}" presName="connectorText" presStyleLbl="sibTrans2D1" presStyleIdx="2" presStyleCnt="10"/>
      <dgm:spPr/>
    </dgm:pt>
    <dgm:pt modelId="{9524E7BE-8F0C-9148-861C-373D64BA1BD8}" type="pres">
      <dgm:prSet presAssocID="{5E843938-4F69-BD4D-9D1A-D3A132F3F9EC}" presName="node" presStyleLbl="node1" presStyleIdx="3" presStyleCnt="11">
        <dgm:presLayoutVars>
          <dgm:bulletEnabled val="1"/>
        </dgm:presLayoutVars>
      </dgm:prSet>
      <dgm:spPr/>
    </dgm:pt>
    <dgm:pt modelId="{4AFBDCE0-2762-1841-8DDA-18FF466D77C2}" type="pres">
      <dgm:prSet presAssocID="{1371D0E0-6FDF-AA42-875F-B396A8234A88}" presName="sibTrans" presStyleLbl="sibTrans2D1" presStyleIdx="3" presStyleCnt="10"/>
      <dgm:spPr/>
    </dgm:pt>
    <dgm:pt modelId="{1D1162D5-F126-ED4B-9C63-206AF0FCBF0A}" type="pres">
      <dgm:prSet presAssocID="{1371D0E0-6FDF-AA42-875F-B396A8234A88}" presName="connectorText" presStyleLbl="sibTrans2D1" presStyleIdx="3" presStyleCnt="10"/>
      <dgm:spPr/>
    </dgm:pt>
    <dgm:pt modelId="{DFC38CBB-F7AD-6944-9EBC-8598E03B1BDA}" type="pres">
      <dgm:prSet presAssocID="{7F17A02A-6094-9348-820F-8AAFBBC6AEA6}" presName="node" presStyleLbl="node1" presStyleIdx="4" presStyleCnt="11">
        <dgm:presLayoutVars>
          <dgm:bulletEnabled val="1"/>
        </dgm:presLayoutVars>
      </dgm:prSet>
      <dgm:spPr/>
    </dgm:pt>
    <dgm:pt modelId="{787C98DD-1679-5D45-90CD-9D48CDB05447}" type="pres">
      <dgm:prSet presAssocID="{90DD064E-A94C-2649-A637-012936E1AA4A}" presName="sibTrans" presStyleLbl="sibTrans2D1" presStyleIdx="4" presStyleCnt="10"/>
      <dgm:spPr/>
    </dgm:pt>
    <dgm:pt modelId="{E26B99E1-9035-6B4E-8399-196375467A65}" type="pres">
      <dgm:prSet presAssocID="{90DD064E-A94C-2649-A637-012936E1AA4A}" presName="connectorText" presStyleLbl="sibTrans2D1" presStyleIdx="4" presStyleCnt="10"/>
      <dgm:spPr/>
    </dgm:pt>
    <dgm:pt modelId="{BC1CC905-148C-3B43-8C7E-69C3D0646BAD}" type="pres">
      <dgm:prSet presAssocID="{0A42DB7B-B5DA-0846-A66F-5CBC61B77722}" presName="node" presStyleLbl="node1" presStyleIdx="5" presStyleCnt="11">
        <dgm:presLayoutVars>
          <dgm:bulletEnabled val="1"/>
        </dgm:presLayoutVars>
      </dgm:prSet>
      <dgm:spPr/>
    </dgm:pt>
    <dgm:pt modelId="{5CBA802B-6C12-7741-AFB5-5CF80F1D4FEF}" type="pres">
      <dgm:prSet presAssocID="{A70FDD1C-B429-A14F-84D2-7F80AB45D5E1}" presName="sibTrans" presStyleLbl="sibTrans2D1" presStyleIdx="5" presStyleCnt="10"/>
      <dgm:spPr/>
    </dgm:pt>
    <dgm:pt modelId="{82FFD07B-61FA-7F4B-8269-9B35AA134412}" type="pres">
      <dgm:prSet presAssocID="{A70FDD1C-B429-A14F-84D2-7F80AB45D5E1}" presName="connectorText" presStyleLbl="sibTrans2D1" presStyleIdx="5" presStyleCnt="10"/>
      <dgm:spPr/>
    </dgm:pt>
    <dgm:pt modelId="{6B206E70-7E4D-8B42-8545-DC9DB9CAC8E0}" type="pres">
      <dgm:prSet presAssocID="{6AFD086B-8F81-0E44-9E6B-8213B44CF81A}" presName="node" presStyleLbl="node1" presStyleIdx="6" presStyleCnt="11">
        <dgm:presLayoutVars>
          <dgm:bulletEnabled val="1"/>
        </dgm:presLayoutVars>
      </dgm:prSet>
      <dgm:spPr/>
    </dgm:pt>
    <dgm:pt modelId="{28759780-021B-E645-8F58-6A197EFF0B28}" type="pres">
      <dgm:prSet presAssocID="{00F8A489-DDB9-7B47-B0BE-A32DBCCFBA41}" presName="sibTrans" presStyleLbl="sibTrans2D1" presStyleIdx="6" presStyleCnt="10"/>
      <dgm:spPr/>
    </dgm:pt>
    <dgm:pt modelId="{5BBCBA49-E586-3E4C-887C-303E33C2EC14}" type="pres">
      <dgm:prSet presAssocID="{00F8A489-DDB9-7B47-B0BE-A32DBCCFBA41}" presName="connectorText" presStyleLbl="sibTrans2D1" presStyleIdx="6" presStyleCnt="10"/>
      <dgm:spPr/>
    </dgm:pt>
    <dgm:pt modelId="{0C228412-4E48-1041-8630-EFDC774668D7}" type="pres">
      <dgm:prSet presAssocID="{4FDA27B7-5737-5F49-A730-6BD507789F6F}" presName="node" presStyleLbl="node1" presStyleIdx="7" presStyleCnt="11">
        <dgm:presLayoutVars>
          <dgm:bulletEnabled val="1"/>
        </dgm:presLayoutVars>
      </dgm:prSet>
      <dgm:spPr/>
    </dgm:pt>
    <dgm:pt modelId="{6B0D9BD8-1FAC-544F-B1DA-BA8DEF598E40}" type="pres">
      <dgm:prSet presAssocID="{5F5BE572-2E84-3047-8012-2AFB870D12AE}" presName="sibTrans" presStyleLbl="sibTrans2D1" presStyleIdx="7" presStyleCnt="10"/>
      <dgm:spPr/>
    </dgm:pt>
    <dgm:pt modelId="{9B99D2E8-FFAB-4040-BCD0-F6721D3D20D1}" type="pres">
      <dgm:prSet presAssocID="{5F5BE572-2E84-3047-8012-2AFB870D12AE}" presName="connectorText" presStyleLbl="sibTrans2D1" presStyleIdx="7" presStyleCnt="10"/>
      <dgm:spPr/>
    </dgm:pt>
    <dgm:pt modelId="{A235046B-A241-9B48-AE7F-EEFA089E6DE5}" type="pres">
      <dgm:prSet presAssocID="{71FA61ED-AF5D-394D-AAFB-7E0055FAFF57}" presName="node" presStyleLbl="node1" presStyleIdx="8" presStyleCnt="11">
        <dgm:presLayoutVars>
          <dgm:bulletEnabled val="1"/>
        </dgm:presLayoutVars>
      </dgm:prSet>
      <dgm:spPr/>
    </dgm:pt>
    <dgm:pt modelId="{406108B8-7869-F240-99FF-3E617CBF1D75}" type="pres">
      <dgm:prSet presAssocID="{30BF44FB-6514-F34A-82B7-EE866F8D3B82}" presName="sibTrans" presStyleLbl="sibTrans2D1" presStyleIdx="8" presStyleCnt="10"/>
      <dgm:spPr/>
    </dgm:pt>
    <dgm:pt modelId="{CF94D1CF-F6A9-9246-91DB-4363FA9CE652}" type="pres">
      <dgm:prSet presAssocID="{30BF44FB-6514-F34A-82B7-EE866F8D3B82}" presName="connectorText" presStyleLbl="sibTrans2D1" presStyleIdx="8" presStyleCnt="10"/>
      <dgm:spPr/>
    </dgm:pt>
    <dgm:pt modelId="{68BA0F7E-6CC3-8E43-B828-28ED9E663B3A}" type="pres">
      <dgm:prSet presAssocID="{360C3D15-8766-1145-BC0F-55D7F2ED00B4}" presName="node" presStyleLbl="node1" presStyleIdx="9" presStyleCnt="11">
        <dgm:presLayoutVars>
          <dgm:bulletEnabled val="1"/>
        </dgm:presLayoutVars>
      </dgm:prSet>
      <dgm:spPr/>
    </dgm:pt>
    <dgm:pt modelId="{2AE4E782-4A22-435C-8267-CE0FFD6769F7}" type="pres">
      <dgm:prSet presAssocID="{68EFCF7F-3922-8740-91FF-15F65515CF40}" presName="sibTrans" presStyleLbl="sibTrans2D1" presStyleIdx="9" presStyleCnt="10"/>
      <dgm:spPr/>
    </dgm:pt>
    <dgm:pt modelId="{EC7F590A-B98D-4E46-A150-EA0ECBBC67DB}" type="pres">
      <dgm:prSet presAssocID="{68EFCF7F-3922-8740-91FF-15F65515CF40}" presName="connectorText" presStyleLbl="sibTrans2D1" presStyleIdx="9" presStyleCnt="10"/>
      <dgm:spPr/>
    </dgm:pt>
    <dgm:pt modelId="{6B669B6B-6D15-4760-BECD-98AD2DBBAABD}" type="pres">
      <dgm:prSet presAssocID="{1EB67D83-39B9-4702-97F1-073C94ABBA7E}" presName="node" presStyleLbl="node1" presStyleIdx="10" presStyleCnt="11">
        <dgm:presLayoutVars>
          <dgm:bulletEnabled val="1"/>
        </dgm:presLayoutVars>
      </dgm:prSet>
      <dgm:spPr/>
    </dgm:pt>
  </dgm:ptLst>
  <dgm:cxnLst>
    <dgm:cxn modelId="{50DA9806-0039-4DBD-9C26-8A987B0315D0}" type="presOf" srcId="{705BBB02-68F5-0F45-9285-8F3BC869EE38}" destId="{C4DED155-5D61-C145-82A1-E0585FB04D84}" srcOrd="1" destOrd="0" presId="urn:microsoft.com/office/officeart/2005/8/layout/process5#1"/>
    <dgm:cxn modelId="{6A3EDA06-850A-4ACC-9B3F-1BC7BD263A4D}" type="presOf" srcId="{90DD064E-A94C-2649-A637-012936E1AA4A}" destId="{787C98DD-1679-5D45-90CD-9D48CDB05447}" srcOrd="0" destOrd="0" presId="urn:microsoft.com/office/officeart/2005/8/layout/process5#1"/>
    <dgm:cxn modelId="{A766B20B-FD15-4475-9796-D3C92C2061F5}" type="presOf" srcId="{30BF44FB-6514-F34A-82B7-EE866F8D3B82}" destId="{406108B8-7869-F240-99FF-3E617CBF1D75}" srcOrd="0" destOrd="0" presId="urn:microsoft.com/office/officeart/2005/8/layout/process5#1"/>
    <dgm:cxn modelId="{FB903D13-825C-4294-A853-9FCF342009F5}" type="presOf" srcId="{1A114C39-E657-EB43-9CA9-C3F5019F370E}" destId="{B06DC8D2-A759-EF4C-AC3F-C54A441E5187}" srcOrd="0" destOrd="0" presId="urn:microsoft.com/office/officeart/2005/8/layout/process5#1"/>
    <dgm:cxn modelId="{1B85191B-88C9-4840-A49D-9B65E2F0E8CC}" srcId="{479D4B16-E3A9-BB4F-B1A7-92D08DB47EBC}" destId="{1EB67D83-39B9-4702-97F1-073C94ABBA7E}" srcOrd="10" destOrd="0" parTransId="{A3C81DAC-D8CA-4CB0-A146-A57AF4F60D0A}" sibTransId="{5DAEDD2C-DFC0-461C-AAEA-F296B01D54E7}"/>
    <dgm:cxn modelId="{737EB51D-FF01-465B-8EC5-9823ADAB5604}" srcId="{479D4B16-E3A9-BB4F-B1A7-92D08DB47EBC}" destId="{A765FE18-D66F-B84F-99FE-DDA456B20DB1}" srcOrd="0" destOrd="0" parTransId="{75424B6C-E963-AE4C-865B-0D60C9872D06}" sibTransId="{A871FA97-88CF-464A-8DC2-E04EEE9E19D6}"/>
    <dgm:cxn modelId="{2816411E-86B8-4720-AC1C-D61D85C32315}" type="presOf" srcId="{90DD064E-A94C-2649-A637-012936E1AA4A}" destId="{E26B99E1-9035-6B4E-8399-196375467A65}" srcOrd="1" destOrd="0" presId="urn:microsoft.com/office/officeart/2005/8/layout/process5#1"/>
    <dgm:cxn modelId="{AC42813B-A957-438A-8D4B-3F8FA7785A35}" type="presOf" srcId="{5F5BE572-2E84-3047-8012-2AFB870D12AE}" destId="{6B0D9BD8-1FAC-544F-B1DA-BA8DEF598E40}" srcOrd="0" destOrd="0" presId="urn:microsoft.com/office/officeart/2005/8/layout/process5#1"/>
    <dgm:cxn modelId="{1937FA3D-4E96-4A57-953F-4A6D53DDC6A0}" srcId="{479D4B16-E3A9-BB4F-B1A7-92D08DB47EBC}" destId="{71FA61ED-AF5D-394D-AAFB-7E0055FAFF57}" srcOrd="8" destOrd="0" parTransId="{9B448B3A-8202-D94B-A821-B67A18C4F5FD}" sibTransId="{30BF44FB-6514-F34A-82B7-EE866F8D3B82}"/>
    <dgm:cxn modelId="{0D15505E-EBC3-49F6-A312-55181657DA5F}" srcId="{479D4B16-E3A9-BB4F-B1A7-92D08DB47EBC}" destId="{7F17A02A-6094-9348-820F-8AAFBBC6AEA6}" srcOrd="4" destOrd="0" parTransId="{4FA58EFC-DD93-9F4B-825B-A37AAA4228F6}" sibTransId="{90DD064E-A94C-2649-A637-012936E1AA4A}"/>
    <dgm:cxn modelId="{0C6DE05F-B428-4F02-AD66-D1E17EE35D58}" type="presOf" srcId="{A765FE18-D66F-B84F-99FE-DDA456B20DB1}" destId="{7F322372-D95E-0F41-9844-E7B3306775C2}" srcOrd="0" destOrd="0" presId="urn:microsoft.com/office/officeart/2005/8/layout/process5#1"/>
    <dgm:cxn modelId="{0E900A60-8A60-4606-A5AE-320AF0BE5F88}" type="presOf" srcId="{A871FA97-88CF-464A-8DC2-E04EEE9E19D6}" destId="{D4F23140-DC45-7147-88D5-A5573EF80D25}" srcOrd="0" destOrd="0" presId="urn:microsoft.com/office/officeart/2005/8/layout/process5#1"/>
    <dgm:cxn modelId="{3FAF2B4E-6780-4A65-A743-89F3AC7B8F91}" type="presOf" srcId="{7F17A02A-6094-9348-820F-8AAFBBC6AEA6}" destId="{DFC38CBB-F7AD-6944-9EBC-8598E03B1BDA}" srcOrd="0" destOrd="0" presId="urn:microsoft.com/office/officeart/2005/8/layout/process5#1"/>
    <dgm:cxn modelId="{72987570-E41F-4EAD-BDEF-F680D301BC5F}" type="presOf" srcId="{B8F27929-4E47-1C42-8DAF-5A843E47E369}" destId="{3D9279E0-17DE-044C-B6B9-9502F32235BF}" srcOrd="1" destOrd="0" presId="urn:microsoft.com/office/officeart/2005/8/layout/process5#1"/>
    <dgm:cxn modelId="{7DCC9471-1329-4582-B59E-28CD20E69379}" type="presOf" srcId="{A70FDD1C-B429-A14F-84D2-7F80AB45D5E1}" destId="{82FFD07B-61FA-7F4B-8269-9B35AA134412}" srcOrd="1" destOrd="0" presId="urn:microsoft.com/office/officeart/2005/8/layout/process5#1"/>
    <dgm:cxn modelId="{BED76552-9CBB-449A-8335-0CE1FB5312A6}" type="presOf" srcId="{71FA61ED-AF5D-394D-AAFB-7E0055FAFF57}" destId="{A235046B-A241-9B48-AE7F-EEFA089E6DE5}" srcOrd="0" destOrd="0" presId="urn:microsoft.com/office/officeart/2005/8/layout/process5#1"/>
    <dgm:cxn modelId="{A8D4D174-1EB7-481F-9CF5-BA12CBCE24B0}" srcId="{479D4B16-E3A9-BB4F-B1A7-92D08DB47EBC}" destId="{4FDA27B7-5737-5F49-A730-6BD507789F6F}" srcOrd="7" destOrd="0" parTransId="{F7BFBE70-B582-BC42-9E4E-82381CA60713}" sibTransId="{5F5BE572-2E84-3047-8012-2AFB870D12AE}"/>
    <dgm:cxn modelId="{1B661A76-B345-43F2-BCB3-1EB2D2D76508}" type="presOf" srcId="{6C2A829C-7343-0C48-8FE9-24F6A197ED5A}" destId="{0FB99BB8-CBB6-B840-9162-3A9D9640D0B3}" srcOrd="0" destOrd="0" presId="urn:microsoft.com/office/officeart/2005/8/layout/process5#1"/>
    <dgm:cxn modelId="{9E067658-A378-4089-AC20-65210F328656}" type="presOf" srcId="{1371D0E0-6FDF-AA42-875F-B396A8234A88}" destId="{1D1162D5-F126-ED4B-9C63-206AF0FCBF0A}" srcOrd="1" destOrd="0" presId="urn:microsoft.com/office/officeart/2005/8/layout/process5#1"/>
    <dgm:cxn modelId="{D4F69978-E286-4D06-A735-49A9FAAA12CE}" type="presOf" srcId="{0A42DB7B-B5DA-0846-A66F-5CBC61B77722}" destId="{BC1CC905-148C-3B43-8C7E-69C3D0646BAD}" srcOrd="0" destOrd="0" presId="urn:microsoft.com/office/officeart/2005/8/layout/process5#1"/>
    <dgm:cxn modelId="{E7A4F17A-39FB-4C69-9140-7EE262BD66CC}" srcId="{479D4B16-E3A9-BB4F-B1A7-92D08DB47EBC}" destId="{0A42DB7B-B5DA-0846-A66F-5CBC61B77722}" srcOrd="5" destOrd="0" parTransId="{F71977DD-E0E6-3844-BC10-5CB36963284A}" sibTransId="{A70FDD1C-B429-A14F-84D2-7F80AB45D5E1}"/>
    <dgm:cxn modelId="{B53CCB8B-CEA0-426A-8B6E-57859CEA3837}" type="presOf" srcId="{00F8A489-DDB9-7B47-B0BE-A32DBCCFBA41}" destId="{28759780-021B-E645-8F58-6A197EFF0B28}" srcOrd="0" destOrd="0" presId="urn:microsoft.com/office/officeart/2005/8/layout/process5#1"/>
    <dgm:cxn modelId="{FFBA308D-7FCF-4424-A719-F65931C72BC1}" type="presOf" srcId="{705BBB02-68F5-0F45-9285-8F3BC869EE38}" destId="{1DA90335-A9E4-D04C-A47B-C26F4A1FEAA3}" srcOrd="0" destOrd="0" presId="urn:microsoft.com/office/officeart/2005/8/layout/process5#1"/>
    <dgm:cxn modelId="{FAA00690-5151-47A3-ABD4-A92350C14226}" type="presOf" srcId="{1371D0E0-6FDF-AA42-875F-B396A8234A88}" destId="{4AFBDCE0-2762-1841-8DDA-18FF466D77C2}" srcOrd="0" destOrd="0" presId="urn:microsoft.com/office/officeart/2005/8/layout/process5#1"/>
    <dgm:cxn modelId="{B28B5C97-C3DC-4ACB-96B6-DE7D3D6F8107}" type="presOf" srcId="{1EB67D83-39B9-4702-97F1-073C94ABBA7E}" destId="{6B669B6B-6D15-4760-BECD-98AD2DBBAABD}" srcOrd="0" destOrd="0" presId="urn:microsoft.com/office/officeart/2005/8/layout/process5#1"/>
    <dgm:cxn modelId="{33C2F797-3C5D-4C54-86BB-F16CBAAECFFF}" srcId="{479D4B16-E3A9-BB4F-B1A7-92D08DB47EBC}" destId="{6AFD086B-8F81-0E44-9E6B-8213B44CF81A}" srcOrd="6" destOrd="0" parTransId="{B33B46D2-B005-7F4C-A994-9C54FE0F081A}" sibTransId="{00F8A489-DDB9-7B47-B0BE-A32DBCCFBA41}"/>
    <dgm:cxn modelId="{EA1B62BA-3C5F-4089-A776-86511B0E1326}" type="presOf" srcId="{5E843938-4F69-BD4D-9D1A-D3A132F3F9EC}" destId="{9524E7BE-8F0C-9148-861C-373D64BA1BD8}" srcOrd="0" destOrd="0" presId="urn:microsoft.com/office/officeart/2005/8/layout/process5#1"/>
    <dgm:cxn modelId="{BC2599BA-BFA4-4784-B591-A56010182FD0}" type="presOf" srcId="{479D4B16-E3A9-BB4F-B1A7-92D08DB47EBC}" destId="{531C5B3C-0B5A-4242-9FFF-F1664A2F5A8F}" srcOrd="0" destOrd="0" presId="urn:microsoft.com/office/officeart/2005/8/layout/process5#1"/>
    <dgm:cxn modelId="{DE02AFC5-708D-4C2B-A9AC-CF37A44CB9A1}" type="presOf" srcId="{A70FDD1C-B429-A14F-84D2-7F80AB45D5E1}" destId="{5CBA802B-6C12-7741-AFB5-5CF80F1D4FEF}" srcOrd="0" destOrd="0" presId="urn:microsoft.com/office/officeart/2005/8/layout/process5#1"/>
    <dgm:cxn modelId="{09A240C8-BF24-49C0-90E9-A0B0E76F55F4}" type="presOf" srcId="{00F8A489-DDB9-7B47-B0BE-A32DBCCFBA41}" destId="{5BBCBA49-E586-3E4C-887C-303E33C2EC14}" srcOrd="1" destOrd="0" presId="urn:microsoft.com/office/officeart/2005/8/layout/process5#1"/>
    <dgm:cxn modelId="{2EE501CA-8B87-464F-9619-39A53FA87A6A}" srcId="{479D4B16-E3A9-BB4F-B1A7-92D08DB47EBC}" destId="{1A114C39-E657-EB43-9CA9-C3F5019F370E}" srcOrd="1" destOrd="0" parTransId="{11B2A87C-9DAD-894B-88B5-F61215FCEBEC}" sibTransId="{705BBB02-68F5-0F45-9285-8F3BC869EE38}"/>
    <dgm:cxn modelId="{44AE4ACD-7CF4-431B-AF35-9AE9FA73EDD4}" type="presOf" srcId="{6AFD086B-8F81-0E44-9E6B-8213B44CF81A}" destId="{6B206E70-7E4D-8B42-8545-DC9DB9CAC8E0}" srcOrd="0" destOrd="0" presId="urn:microsoft.com/office/officeart/2005/8/layout/process5#1"/>
    <dgm:cxn modelId="{BEB23ECE-5561-444A-8BE8-F2490FF977ED}" type="presOf" srcId="{30BF44FB-6514-F34A-82B7-EE866F8D3B82}" destId="{CF94D1CF-F6A9-9246-91DB-4363FA9CE652}" srcOrd="1" destOrd="0" presId="urn:microsoft.com/office/officeart/2005/8/layout/process5#1"/>
    <dgm:cxn modelId="{CDA582D2-5ED9-4452-B787-275DBC432707}" type="presOf" srcId="{B8F27929-4E47-1C42-8DAF-5A843E47E369}" destId="{2F19D519-3F84-B04B-B50B-D9A894020B54}" srcOrd="0" destOrd="0" presId="urn:microsoft.com/office/officeart/2005/8/layout/process5#1"/>
    <dgm:cxn modelId="{43413EDA-1592-48C2-BF65-3D37D8A72E93}" type="presOf" srcId="{68EFCF7F-3922-8740-91FF-15F65515CF40}" destId="{EC7F590A-B98D-4E46-A150-EA0ECBBC67DB}" srcOrd="1" destOrd="0" presId="urn:microsoft.com/office/officeart/2005/8/layout/process5#1"/>
    <dgm:cxn modelId="{27CD38DE-8C64-4737-82DE-651F5FC86D91}" srcId="{479D4B16-E3A9-BB4F-B1A7-92D08DB47EBC}" destId="{360C3D15-8766-1145-BC0F-55D7F2ED00B4}" srcOrd="9" destOrd="0" parTransId="{C6EE13C6-DDE0-F340-8EA0-17A0DB8C352F}" sibTransId="{68EFCF7F-3922-8740-91FF-15F65515CF40}"/>
    <dgm:cxn modelId="{D79AA1ED-E34B-48C3-9514-BB55C1919397}" type="presOf" srcId="{A871FA97-88CF-464A-8DC2-E04EEE9E19D6}" destId="{B1B4A641-8D67-FF4E-8507-B73DB8FBD908}" srcOrd="1" destOrd="0" presId="urn:microsoft.com/office/officeart/2005/8/layout/process5#1"/>
    <dgm:cxn modelId="{77E49EF0-D4F8-48E6-9A37-28A7D61C0F64}" type="presOf" srcId="{360C3D15-8766-1145-BC0F-55D7F2ED00B4}" destId="{68BA0F7E-6CC3-8E43-B828-28ED9E663B3A}" srcOrd="0" destOrd="0" presId="urn:microsoft.com/office/officeart/2005/8/layout/process5#1"/>
    <dgm:cxn modelId="{1474CDF1-E858-48EE-B30D-A67A3BD2BE01}" srcId="{479D4B16-E3A9-BB4F-B1A7-92D08DB47EBC}" destId="{5E843938-4F69-BD4D-9D1A-D3A132F3F9EC}" srcOrd="3" destOrd="0" parTransId="{37B9B41F-5351-E343-AED1-846CC8DCB0A8}" sibTransId="{1371D0E0-6FDF-AA42-875F-B396A8234A88}"/>
    <dgm:cxn modelId="{1B1F36F8-70D9-475D-ADD5-9BFC8D4E8F48}" type="presOf" srcId="{5F5BE572-2E84-3047-8012-2AFB870D12AE}" destId="{9B99D2E8-FFAB-4040-BCD0-F6721D3D20D1}" srcOrd="1" destOrd="0" presId="urn:microsoft.com/office/officeart/2005/8/layout/process5#1"/>
    <dgm:cxn modelId="{576B6DFA-0D30-402E-AF58-4F7582F68332}" type="presOf" srcId="{4FDA27B7-5737-5F49-A730-6BD507789F6F}" destId="{0C228412-4E48-1041-8630-EFDC774668D7}" srcOrd="0" destOrd="0" presId="urn:microsoft.com/office/officeart/2005/8/layout/process5#1"/>
    <dgm:cxn modelId="{0D1DAFFE-22C1-48C0-A3C3-B038E5E230F2}" type="presOf" srcId="{68EFCF7F-3922-8740-91FF-15F65515CF40}" destId="{2AE4E782-4A22-435C-8267-CE0FFD6769F7}" srcOrd="0" destOrd="0" presId="urn:microsoft.com/office/officeart/2005/8/layout/process5#1"/>
    <dgm:cxn modelId="{BCB474FF-9B8C-46AA-A7A1-015CE1175316}" srcId="{479D4B16-E3A9-BB4F-B1A7-92D08DB47EBC}" destId="{6C2A829C-7343-0C48-8FE9-24F6A197ED5A}" srcOrd="2" destOrd="0" parTransId="{85532EA6-0568-594A-96D2-2F553C4E093D}" sibTransId="{B8F27929-4E47-1C42-8DAF-5A843E47E369}"/>
    <dgm:cxn modelId="{EFB7E105-E39A-4A69-AFD3-48EF3C0647BE}" type="presParOf" srcId="{531C5B3C-0B5A-4242-9FFF-F1664A2F5A8F}" destId="{7F322372-D95E-0F41-9844-E7B3306775C2}" srcOrd="0" destOrd="0" presId="urn:microsoft.com/office/officeart/2005/8/layout/process5#1"/>
    <dgm:cxn modelId="{6235420C-B420-4357-979C-F397AF3BC12B}" type="presParOf" srcId="{531C5B3C-0B5A-4242-9FFF-F1664A2F5A8F}" destId="{D4F23140-DC45-7147-88D5-A5573EF80D25}" srcOrd="1" destOrd="0" presId="urn:microsoft.com/office/officeart/2005/8/layout/process5#1"/>
    <dgm:cxn modelId="{15EDA149-9219-477B-8E9F-9C5BCBB891E6}" type="presParOf" srcId="{D4F23140-DC45-7147-88D5-A5573EF80D25}" destId="{B1B4A641-8D67-FF4E-8507-B73DB8FBD908}" srcOrd="0" destOrd="0" presId="urn:microsoft.com/office/officeart/2005/8/layout/process5#1"/>
    <dgm:cxn modelId="{A55D02FA-C9D4-4FCB-A9F7-318940E0814A}" type="presParOf" srcId="{531C5B3C-0B5A-4242-9FFF-F1664A2F5A8F}" destId="{B06DC8D2-A759-EF4C-AC3F-C54A441E5187}" srcOrd="2" destOrd="0" presId="urn:microsoft.com/office/officeart/2005/8/layout/process5#1"/>
    <dgm:cxn modelId="{8364D811-A782-444E-99E1-D4FDAA28B9B7}" type="presParOf" srcId="{531C5B3C-0B5A-4242-9FFF-F1664A2F5A8F}" destId="{1DA90335-A9E4-D04C-A47B-C26F4A1FEAA3}" srcOrd="3" destOrd="0" presId="urn:microsoft.com/office/officeart/2005/8/layout/process5#1"/>
    <dgm:cxn modelId="{9E4D6CB0-9DAA-4738-8B89-34A182693DAC}" type="presParOf" srcId="{1DA90335-A9E4-D04C-A47B-C26F4A1FEAA3}" destId="{C4DED155-5D61-C145-82A1-E0585FB04D84}" srcOrd="0" destOrd="0" presId="urn:microsoft.com/office/officeart/2005/8/layout/process5#1"/>
    <dgm:cxn modelId="{F107F006-BF70-4C49-A243-0151469158FE}" type="presParOf" srcId="{531C5B3C-0B5A-4242-9FFF-F1664A2F5A8F}" destId="{0FB99BB8-CBB6-B840-9162-3A9D9640D0B3}" srcOrd="4" destOrd="0" presId="urn:microsoft.com/office/officeart/2005/8/layout/process5#1"/>
    <dgm:cxn modelId="{60EDD6AE-6849-48CC-9E81-5462CAE993B3}" type="presParOf" srcId="{531C5B3C-0B5A-4242-9FFF-F1664A2F5A8F}" destId="{2F19D519-3F84-B04B-B50B-D9A894020B54}" srcOrd="5" destOrd="0" presId="urn:microsoft.com/office/officeart/2005/8/layout/process5#1"/>
    <dgm:cxn modelId="{6993552F-F314-47DF-B8AB-14B5CECBDE6B}" type="presParOf" srcId="{2F19D519-3F84-B04B-B50B-D9A894020B54}" destId="{3D9279E0-17DE-044C-B6B9-9502F32235BF}" srcOrd="0" destOrd="0" presId="urn:microsoft.com/office/officeart/2005/8/layout/process5#1"/>
    <dgm:cxn modelId="{6F9E623B-DBB4-41AD-B3CA-4D96ACF39CBD}" type="presParOf" srcId="{531C5B3C-0B5A-4242-9FFF-F1664A2F5A8F}" destId="{9524E7BE-8F0C-9148-861C-373D64BA1BD8}" srcOrd="6" destOrd="0" presId="urn:microsoft.com/office/officeart/2005/8/layout/process5#1"/>
    <dgm:cxn modelId="{12830B34-1CC9-4FD0-984E-261E4DB21921}" type="presParOf" srcId="{531C5B3C-0B5A-4242-9FFF-F1664A2F5A8F}" destId="{4AFBDCE0-2762-1841-8DDA-18FF466D77C2}" srcOrd="7" destOrd="0" presId="urn:microsoft.com/office/officeart/2005/8/layout/process5#1"/>
    <dgm:cxn modelId="{84F7A923-6BF5-4DD0-8A2C-CCB7B3EEA654}" type="presParOf" srcId="{4AFBDCE0-2762-1841-8DDA-18FF466D77C2}" destId="{1D1162D5-F126-ED4B-9C63-206AF0FCBF0A}" srcOrd="0" destOrd="0" presId="urn:microsoft.com/office/officeart/2005/8/layout/process5#1"/>
    <dgm:cxn modelId="{68685AF3-1CB1-4B1E-98CE-1C64FF9AC891}" type="presParOf" srcId="{531C5B3C-0B5A-4242-9FFF-F1664A2F5A8F}" destId="{DFC38CBB-F7AD-6944-9EBC-8598E03B1BDA}" srcOrd="8" destOrd="0" presId="urn:microsoft.com/office/officeart/2005/8/layout/process5#1"/>
    <dgm:cxn modelId="{24957F54-F5C6-44E2-AA77-EC9282F16C14}" type="presParOf" srcId="{531C5B3C-0B5A-4242-9FFF-F1664A2F5A8F}" destId="{787C98DD-1679-5D45-90CD-9D48CDB05447}" srcOrd="9" destOrd="0" presId="urn:microsoft.com/office/officeart/2005/8/layout/process5#1"/>
    <dgm:cxn modelId="{93572C25-38FA-41AE-892F-F17B54FEF6B3}" type="presParOf" srcId="{787C98DD-1679-5D45-90CD-9D48CDB05447}" destId="{E26B99E1-9035-6B4E-8399-196375467A65}" srcOrd="0" destOrd="0" presId="urn:microsoft.com/office/officeart/2005/8/layout/process5#1"/>
    <dgm:cxn modelId="{DDB93665-FDA3-41E2-A0FA-B3CCED7DCAE5}" type="presParOf" srcId="{531C5B3C-0B5A-4242-9FFF-F1664A2F5A8F}" destId="{BC1CC905-148C-3B43-8C7E-69C3D0646BAD}" srcOrd="10" destOrd="0" presId="urn:microsoft.com/office/officeart/2005/8/layout/process5#1"/>
    <dgm:cxn modelId="{9B934630-B922-4353-9CCA-C9E3D8AE04BF}" type="presParOf" srcId="{531C5B3C-0B5A-4242-9FFF-F1664A2F5A8F}" destId="{5CBA802B-6C12-7741-AFB5-5CF80F1D4FEF}" srcOrd="11" destOrd="0" presId="urn:microsoft.com/office/officeart/2005/8/layout/process5#1"/>
    <dgm:cxn modelId="{0E010C90-D4B4-400F-9726-673BE23D0707}" type="presParOf" srcId="{5CBA802B-6C12-7741-AFB5-5CF80F1D4FEF}" destId="{82FFD07B-61FA-7F4B-8269-9B35AA134412}" srcOrd="0" destOrd="0" presId="urn:microsoft.com/office/officeart/2005/8/layout/process5#1"/>
    <dgm:cxn modelId="{8671769D-3ED8-4C94-A9D9-891C5E81EC03}" type="presParOf" srcId="{531C5B3C-0B5A-4242-9FFF-F1664A2F5A8F}" destId="{6B206E70-7E4D-8B42-8545-DC9DB9CAC8E0}" srcOrd="12" destOrd="0" presId="urn:microsoft.com/office/officeart/2005/8/layout/process5#1"/>
    <dgm:cxn modelId="{C20F235E-C226-4FD4-A34A-46F02A8B883E}" type="presParOf" srcId="{531C5B3C-0B5A-4242-9FFF-F1664A2F5A8F}" destId="{28759780-021B-E645-8F58-6A197EFF0B28}" srcOrd="13" destOrd="0" presId="urn:microsoft.com/office/officeart/2005/8/layout/process5#1"/>
    <dgm:cxn modelId="{FF713185-539C-46CD-B13F-BCEDB54711E7}" type="presParOf" srcId="{28759780-021B-E645-8F58-6A197EFF0B28}" destId="{5BBCBA49-E586-3E4C-887C-303E33C2EC14}" srcOrd="0" destOrd="0" presId="urn:microsoft.com/office/officeart/2005/8/layout/process5#1"/>
    <dgm:cxn modelId="{A37AE457-9A51-4D8D-97C2-D0DDCDF17FC8}" type="presParOf" srcId="{531C5B3C-0B5A-4242-9FFF-F1664A2F5A8F}" destId="{0C228412-4E48-1041-8630-EFDC774668D7}" srcOrd="14" destOrd="0" presId="urn:microsoft.com/office/officeart/2005/8/layout/process5#1"/>
    <dgm:cxn modelId="{01FFE0AF-544C-426C-AC2E-E78A6945F904}" type="presParOf" srcId="{531C5B3C-0B5A-4242-9FFF-F1664A2F5A8F}" destId="{6B0D9BD8-1FAC-544F-B1DA-BA8DEF598E40}" srcOrd="15" destOrd="0" presId="urn:microsoft.com/office/officeart/2005/8/layout/process5#1"/>
    <dgm:cxn modelId="{0B1924DC-9F59-43B1-943A-87A8FD021227}" type="presParOf" srcId="{6B0D9BD8-1FAC-544F-B1DA-BA8DEF598E40}" destId="{9B99D2E8-FFAB-4040-BCD0-F6721D3D20D1}" srcOrd="0" destOrd="0" presId="urn:microsoft.com/office/officeart/2005/8/layout/process5#1"/>
    <dgm:cxn modelId="{F4BB6AD0-EEB5-494F-8335-508E7C36D166}" type="presParOf" srcId="{531C5B3C-0B5A-4242-9FFF-F1664A2F5A8F}" destId="{A235046B-A241-9B48-AE7F-EEFA089E6DE5}" srcOrd="16" destOrd="0" presId="urn:microsoft.com/office/officeart/2005/8/layout/process5#1"/>
    <dgm:cxn modelId="{7FFA8E35-B045-496F-BBC1-A171CD72F637}" type="presParOf" srcId="{531C5B3C-0B5A-4242-9FFF-F1664A2F5A8F}" destId="{406108B8-7869-F240-99FF-3E617CBF1D75}" srcOrd="17" destOrd="0" presId="urn:microsoft.com/office/officeart/2005/8/layout/process5#1"/>
    <dgm:cxn modelId="{153E76C0-9795-4539-8381-B04C6C8840C5}" type="presParOf" srcId="{406108B8-7869-F240-99FF-3E617CBF1D75}" destId="{CF94D1CF-F6A9-9246-91DB-4363FA9CE652}" srcOrd="0" destOrd="0" presId="urn:microsoft.com/office/officeart/2005/8/layout/process5#1"/>
    <dgm:cxn modelId="{18B3B2C2-E07C-4AAD-8D32-DC83D18269EF}" type="presParOf" srcId="{531C5B3C-0B5A-4242-9FFF-F1664A2F5A8F}" destId="{68BA0F7E-6CC3-8E43-B828-28ED9E663B3A}" srcOrd="18" destOrd="0" presId="urn:microsoft.com/office/officeart/2005/8/layout/process5#1"/>
    <dgm:cxn modelId="{74D786B4-185C-4906-A4C1-AE0687B90C93}" type="presParOf" srcId="{531C5B3C-0B5A-4242-9FFF-F1664A2F5A8F}" destId="{2AE4E782-4A22-435C-8267-CE0FFD6769F7}" srcOrd="19" destOrd="0" presId="urn:microsoft.com/office/officeart/2005/8/layout/process5#1"/>
    <dgm:cxn modelId="{0E1B7DD8-4124-49FE-A228-5E72F28ED212}" type="presParOf" srcId="{2AE4E782-4A22-435C-8267-CE0FFD6769F7}" destId="{EC7F590A-B98D-4E46-A150-EA0ECBBC67DB}" srcOrd="0" destOrd="0" presId="urn:microsoft.com/office/officeart/2005/8/layout/process5#1"/>
    <dgm:cxn modelId="{7682152D-52F3-4674-A1AB-2D15A2F60B2D}" type="presParOf" srcId="{531C5B3C-0B5A-4242-9FFF-F1664A2F5A8F}" destId="{6B669B6B-6D15-4760-BECD-98AD2DBBAABD}" srcOrd="20" destOrd="0" presId="urn:microsoft.com/office/officeart/2005/8/layout/process5#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322372-D95E-0F41-9844-E7B3306775C2}">
      <dsp:nvSpPr>
        <dsp:cNvPr id="0" name=""/>
        <dsp:cNvSpPr/>
      </dsp:nvSpPr>
      <dsp:spPr>
        <a:xfrm>
          <a:off x="3571" y="679119"/>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描述宗旨</a:t>
          </a:r>
        </a:p>
      </dsp:txBody>
      <dsp:txXfrm>
        <a:off x="31015" y="706563"/>
        <a:ext cx="1506815" cy="882133"/>
      </dsp:txXfrm>
    </dsp:sp>
    <dsp:sp modelId="{D4F23140-DC45-7147-88D5-A5573EF80D25}">
      <dsp:nvSpPr>
        <dsp:cNvPr id="0" name=""/>
        <dsp:cNvSpPr/>
      </dsp:nvSpPr>
      <dsp:spPr>
        <a:xfrm>
          <a:off x="1702704" y="953979"/>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a:off x="1702704" y="1031439"/>
        <a:ext cx="231757" cy="232382"/>
      </dsp:txXfrm>
    </dsp:sp>
    <dsp:sp modelId="{B06DC8D2-A759-EF4C-AC3F-C54A441E5187}">
      <dsp:nvSpPr>
        <dsp:cNvPr id="0" name=""/>
        <dsp:cNvSpPr/>
      </dsp:nvSpPr>
      <dsp:spPr>
        <a:xfrm>
          <a:off x="2189956" y="679119"/>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评估状况</a:t>
          </a:r>
        </a:p>
      </dsp:txBody>
      <dsp:txXfrm>
        <a:off x="2217400" y="706563"/>
        <a:ext cx="1506815" cy="882133"/>
      </dsp:txXfrm>
    </dsp:sp>
    <dsp:sp modelId="{1DA90335-A9E4-D04C-A47B-C26F4A1FEAA3}">
      <dsp:nvSpPr>
        <dsp:cNvPr id="0" name=""/>
        <dsp:cNvSpPr/>
      </dsp:nvSpPr>
      <dsp:spPr>
        <a:xfrm>
          <a:off x="3889089" y="953979"/>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a:off x="3889089" y="1031439"/>
        <a:ext cx="231757" cy="232382"/>
      </dsp:txXfrm>
    </dsp:sp>
    <dsp:sp modelId="{0FB99BB8-CBB6-B840-9162-3A9D9640D0B3}">
      <dsp:nvSpPr>
        <dsp:cNvPr id="0" name=""/>
        <dsp:cNvSpPr/>
      </dsp:nvSpPr>
      <dsp:spPr>
        <a:xfrm>
          <a:off x="4376340" y="679119"/>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确定目标</a:t>
          </a:r>
        </a:p>
      </dsp:txBody>
      <dsp:txXfrm>
        <a:off x="4403784" y="706563"/>
        <a:ext cx="1506815" cy="882133"/>
      </dsp:txXfrm>
    </dsp:sp>
    <dsp:sp modelId="{2F19D519-3F84-B04B-B50B-D9A894020B54}">
      <dsp:nvSpPr>
        <dsp:cNvPr id="0" name=""/>
        <dsp:cNvSpPr/>
      </dsp:nvSpPr>
      <dsp:spPr>
        <a:xfrm>
          <a:off x="6075473" y="953979"/>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a:off x="6075473" y="1031439"/>
        <a:ext cx="231757" cy="232382"/>
      </dsp:txXfrm>
    </dsp:sp>
    <dsp:sp modelId="{9524E7BE-8F0C-9148-861C-373D64BA1BD8}">
      <dsp:nvSpPr>
        <dsp:cNvPr id="0" name=""/>
        <dsp:cNvSpPr/>
      </dsp:nvSpPr>
      <dsp:spPr>
        <a:xfrm>
          <a:off x="6562724" y="679119"/>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确定前提条件</a:t>
          </a:r>
        </a:p>
      </dsp:txBody>
      <dsp:txXfrm>
        <a:off x="6590168" y="706563"/>
        <a:ext cx="1506815" cy="882133"/>
      </dsp:txXfrm>
    </dsp:sp>
    <dsp:sp modelId="{4AFBDCE0-2762-1841-8DDA-18FF466D77C2}">
      <dsp:nvSpPr>
        <dsp:cNvPr id="0" name=""/>
        <dsp:cNvSpPr/>
      </dsp:nvSpPr>
      <dsp:spPr>
        <a:xfrm rot="5400000">
          <a:off x="7178036" y="1725460"/>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rot="-5400000">
        <a:off x="7227386" y="1753570"/>
        <a:ext cx="232382" cy="231757"/>
      </dsp:txXfrm>
    </dsp:sp>
    <dsp:sp modelId="{DFC38CBB-F7AD-6944-9EBC-8598E03B1BDA}">
      <dsp:nvSpPr>
        <dsp:cNvPr id="0" name=""/>
        <dsp:cNvSpPr/>
      </dsp:nvSpPr>
      <dsp:spPr>
        <a:xfrm>
          <a:off x="6562724" y="2240822"/>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制定计划方案</a:t>
          </a:r>
        </a:p>
      </dsp:txBody>
      <dsp:txXfrm>
        <a:off x="6590168" y="2268266"/>
        <a:ext cx="1506815" cy="882133"/>
      </dsp:txXfrm>
    </dsp:sp>
    <dsp:sp modelId="{787C98DD-1679-5D45-90CD-9D48CDB05447}">
      <dsp:nvSpPr>
        <dsp:cNvPr id="0" name=""/>
        <dsp:cNvSpPr/>
      </dsp:nvSpPr>
      <dsp:spPr>
        <a:xfrm rot="10800000">
          <a:off x="6094214" y="2515682"/>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rot="10800000">
        <a:off x="6193538" y="2593142"/>
        <a:ext cx="231757" cy="232382"/>
      </dsp:txXfrm>
    </dsp:sp>
    <dsp:sp modelId="{BC1CC905-148C-3B43-8C7E-69C3D0646BAD}">
      <dsp:nvSpPr>
        <dsp:cNvPr id="0" name=""/>
        <dsp:cNvSpPr/>
      </dsp:nvSpPr>
      <dsp:spPr>
        <a:xfrm>
          <a:off x="4376340" y="2240822"/>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评价备选方案</a:t>
          </a:r>
        </a:p>
      </dsp:txBody>
      <dsp:txXfrm>
        <a:off x="4403784" y="2268266"/>
        <a:ext cx="1506815" cy="882133"/>
      </dsp:txXfrm>
    </dsp:sp>
    <dsp:sp modelId="{5CBA802B-6C12-7741-AFB5-5CF80F1D4FEF}">
      <dsp:nvSpPr>
        <dsp:cNvPr id="0" name=""/>
        <dsp:cNvSpPr/>
      </dsp:nvSpPr>
      <dsp:spPr>
        <a:xfrm rot="10800000">
          <a:off x="3907829" y="2515682"/>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rot="10800000">
        <a:off x="4007153" y="2593142"/>
        <a:ext cx="231757" cy="232382"/>
      </dsp:txXfrm>
    </dsp:sp>
    <dsp:sp modelId="{6B206E70-7E4D-8B42-8545-DC9DB9CAC8E0}">
      <dsp:nvSpPr>
        <dsp:cNvPr id="0" name=""/>
        <dsp:cNvSpPr/>
      </dsp:nvSpPr>
      <dsp:spPr>
        <a:xfrm>
          <a:off x="2189956" y="2240822"/>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100000"/>
            </a:lnSpc>
            <a:spcBef>
              <a:spcPct val="0"/>
            </a:spcBef>
            <a:spcAft>
              <a:spcPct val="35000"/>
            </a:spcAft>
            <a:buNone/>
          </a:pPr>
          <a:r>
            <a:rPr lang="zh-CN" sz="1700" kern="1200"/>
            <a:t>挑选可行方案</a:t>
          </a:r>
        </a:p>
      </dsp:txBody>
      <dsp:txXfrm>
        <a:off x="2217400" y="2268266"/>
        <a:ext cx="1506815" cy="882133"/>
      </dsp:txXfrm>
    </dsp:sp>
    <dsp:sp modelId="{28759780-021B-E645-8F58-6A197EFF0B28}">
      <dsp:nvSpPr>
        <dsp:cNvPr id="0" name=""/>
        <dsp:cNvSpPr/>
      </dsp:nvSpPr>
      <dsp:spPr>
        <a:xfrm rot="10800000">
          <a:off x="1721445" y="2515682"/>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rot="10800000">
        <a:off x="1820769" y="2593142"/>
        <a:ext cx="231757" cy="232382"/>
      </dsp:txXfrm>
    </dsp:sp>
    <dsp:sp modelId="{0C228412-4E48-1041-8630-EFDC774668D7}">
      <dsp:nvSpPr>
        <dsp:cNvPr id="0" name=""/>
        <dsp:cNvSpPr/>
      </dsp:nvSpPr>
      <dsp:spPr>
        <a:xfrm>
          <a:off x="3571" y="2240822"/>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100000"/>
            </a:lnSpc>
            <a:spcBef>
              <a:spcPct val="0"/>
            </a:spcBef>
            <a:spcAft>
              <a:spcPct val="35000"/>
            </a:spcAft>
            <a:buNone/>
          </a:pPr>
          <a:r>
            <a:rPr lang="zh-CN" sz="1700" kern="1200"/>
            <a:t>制定辅助计划</a:t>
          </a:r>
        </a:p>
      </dsp:txBody>
      <dsp:txXfrm>
        <a:off x="31015" y="2268266"/>
        <a:ext cx="1506815" cy="882133"/>
      </dsp:txXfrm>
    </dsp:sp>
    <dsp:sp modelId="{6B0D9BD8-1FAC-544F-B1DA-BA8DEF598E40}">
      <dsp:nvSpPr>
        <dsp:cNvPr id="0" name=""/>
        <dsp:cNvSpPr/>
      </dsp:nvSpPr>
      <dsp:spPr>
        <a:xfrm rot="5400000">
          <a:off x="618882" y="3287163"/>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rot="-5400000">
        <a:off x="668232" y="3315273"/>
        <a:ext cx="232382" cy="231757"/>
      </dsp:txXfrm>
    </dsp:sp>
    <dsp:sp modelId="{A235046B-A241-9B48-AE7F-EEFA089E6DE5}">
      <dsp:nvSpPr>
        <dsp:cNvPr id="0" name=""/>
        <dsp:cNvSpPr/>
      </dsp:nvSpPr>
      <dsp:spPr>
        <a:xfrm>
          <a:off x="3571" y="3802525"/>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100000"/>
            </a:lnSpc>
            <a:spcBef>
              <a:spcPct val="0"/>
            </a:spcBef>
            <a:spcAft>
              <a:spcPct val="35000"/>
            </a:spcAft>
            <a:buNone/>
          </a:pPr>
          <a:r>
            <a:rPr lang="zh-CN" sz="1700" kern="1200"/>
            <a:t>编制预算</a:t>
          </a:r>
        </a:p>
      </dsp:txBody>
      <dsp:txXfrm>
        <a:off x="31015" y="3829969"/>
        <a:ext cx="1506815" cy="882133"/>
      </dsp:txXfrm>
    </dsp:sp>
    <dsp:sp modelId="{406108B8-7869-F240-99FF-3E617CBF1D75}">
      <dsp:nvSpPr>
        <dsp:cNvPr id="0" name=""/>
        <dsp:cNvSpPr/>
      </dsp:nvSpPr>
      <dsp:spPr>
        <a:xfrm>
          <a:off x="1702704" y="4077385"/>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zh-CN" altLang="en-US" sz="1800" kern="1200"/>
        </a:p>
      </dsp:txBody>
      <dsp:txXfrm>
        <a:off x="1702704" y="4154845"/>
        <a:ext cx="231757" cy="232382"/>
      </dsp:txXfrm>
    </dsp:sp>
    <dsp:sp modelId="{68BA0F7E-6CC3-8E43-B828-28ED9E663B3A}">
      <dsp:nvSpPr>
        <dsp:cNvPr id="0" name=""/>
        <dsp:cNvSpPr/>
      </dsp:nvSpPr>
      <dsp:spPr>
        <a:xfrm>
          <a:off x="2189956" y="3802525"/>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100000"/>
            </a:lnSpc>
            <a:spcBef>
              <a:spcPct val="0"/>
            </a:spcBef>
            <a:spcAft>
              <a:spcPct val="35000"/>
            </a:spcAft>
            <a:buNone/>
          </a:pPr>
          <a:r>
            <a:rPr lang="zh-CN" sz="1700" kern="1200"/>
            <a:t>实施计划</a:t>
          </a:r>
        </a:p>
      </dsp:txBody>
      <dsp:txXfrm>
        <a:off x="2217400" y="3829969"/>
        <a:ext cx="1506815" cy="882133"/>
      </dsp:txXfrm>
    </dsp:sp>
    <dsp:sp modelId="{2AE4E782-4A22-435C-8267-CE0FFD6769F7}">
      <dsp:nvSpPr>
        <dsp:cNvPr id="0" name=""/>
        <dsp:cNvSpPr/>
      </dsp:nvSpPr>
      <dsp:spPr>
        <a:xfrm>
          <a:off x="3889089" y="4077385"/>
          <a:ext cx="331081" cy="387302"/>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zh-CN" altLang="en-US" sz="1400" kern="1200"/>
        </a:p>
      </dsp:txBody>
      <dsp:txXfrm>
        <a:off x="3889089" y="4154845"/>
        <a:ext cx="231757" cy="232382"/>
      </dsp:txXfrm>
    </dsp:sp>
    <dsp:sp modelId="{6B669B6B-6D15-4760-BECD-98AD2DBBAABD}">
      <dsp:nvSpPr>
        <dsp:cNvPr id="0" name=""/>
        <dsp:cNvSpPr/>
      </dsp:nvSpPr>
      <dsp:spPr>
        <a:xfrm>
          <a:off x="4376340" y="3802525"/>
          <a:ext cx="1561703" cy="937021"/>
        </a:xfrm>
        <a:prstGeom prst="roundRect">
          <a:avLst>
            <a:gd name="adj" fmla="val 10000"/>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ctr" defTabSz="755650">
            <a:lnSpc>
              <a:spcPct val="100000"/>
            </a:lnSpc>
            <a:spcBef>
              <a:spcPct val="0"/>
            </a:spcBef>
            <a:spcAft>
              <a:spcPct val="35000"/>
            </a:spcAft>
            <a:buNone/>
          </a:pPr>
          <a:r>
            <a:rPr lang="zh-CN" sz="1700" kern="1200"/>
            <a:t>监督与控制</a:t>
          </a:r>
        </a:p>
      </dsp:txBody>
      <dsp:txXfrm>
        <a:off x="4403784" y="3829969"/>
        <a:ext cx="1506815" cy="882133"/>
      </dsp:txXfrm>
    </dsp:sp>
  </dsp:spTree>
</dsp:drawing>
</file>

<file path=ppt/diagrams/layout1.xml><?xml version="1.0" encoding="utf-8"?>
<dgm:layoutDef xmlns:dgm="http://schemas.openxmlformats.org/drawingml/2006/diagram" xmlns:a="http://schemas.openxmlformats.org/drawingml/2006/main" uniqueId="urn:microsoft.com/office/officeart/2005/8/layout/process5#1">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rSet qsTypeId="urn:microsoft.com/office/officeart/2005/8/quickstyle/simple5"/>
        </dgm:pt>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bkpt" val="endCnv"/>
          <dgm:param type="contDir" val="revDir"/>
          <dgm:param type="grDir" val="tL"/>
          <dgm:param type="flowDir" val="row"/>
        </dgm:alg>
      </dgm:if>
      <dgm:else name="Name2">
        <dgm:alg type="snake">
          <dgm:param type="bkpt" val="endCnv"/>
          <dgm:param type="contDir" val="revDir"/>
          <dgm:param type="grDir" val="tR"/>
          <dgm:param type="flowDir" val="row"/>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1">
  <dgm:title val=""/>
  <dgm:desc val=""/>
  <dgm:catLst>
    <dgm:cat type="simple" pri="105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Def>
</file>

<file path=ppt/media/hdphoto1.wdp>
</file>

<file path=ppt/media/image1.png>
</file>

<file path=ppt/media/image10.jpeg>
</file>

<file path=ppt/media/image11.jpeg>
</file>

<file path=ppt/media/image12.jpeg>
</file>

<file path=ppt/media/image13.jpeg>
</file>

<file path=ppt/media/image14.png>
</file>

<file path=ppt/media/image15.tiff>
</file>

<file path=ppt/media/image16.tiff>
</file>

<file path=ppt/media/image17.jpg>
</file>

<file path=ppt/media/image18.jpg>
</file>

<file path=ppt/media/image19.jpg>
</file>

<file path=ppt/media/image2.png>
</file>

<file path=ppt/media/image20.jpg>
</file>

<file path=ppt/media/image21.jpg>
</file>

<file path=ppt/media/image22.jpg>
</file>

<file path=ppt/media/image23.jpeg>
</file>

<file path=ppt/media/image24.tiff>
</file>

<file path=ppt/media/image25.jpeg>
</file>

<file path=ppt/media/image26.tiff>
</file>

<file path=ppt/media/image27.jpeg>
</file>

<file path=ppt/media/image3.png>
</file>

<file path=ppt/media/image4.pn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B1970D-4733-4569-9950-69188D797AFF}" type="datetimeFigureOut">
              <a:rPr lang="zh-CN" altLang="en-US" smtClean="0"/>
              <a:t>2024/9/12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862D0A4-2D73-42D6-8CE4-EF37B1DD013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www.officeplus.cn/Template/Home.shtml" TargetMode="External"/><Relationship Id="rId2" Type="http://schemas.openxmlformats.org/officeDocument/2006/relationships/image" Target="../media/image6.jpeg"/><Relationship Id="rId1" Type="http://schemas.openxmlformats.org/officeDocument/2006/relationships/slideMaster" Target="../slideMasters/slideMaster2.xml"/><Relationship Id="rId6" Type="http://schemas.openxmlformats.org/officeDocument/2006/relationships/image" Target="../media/image8.jpeg"/><Relationship Id="rId5" Type="http://schemas.microsoft.com/office/2007/relationships/hdphoto" Target="../media/hdphoto1.wdp"/><Relationship Id="rId4" Type="http://schemas.openxmlformats.org/officeDocument/2006/relationships/image" Target="../media/image7.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jpeg"/><Relationship Id="rId2" Type="http://schemas.openxmlformats.org/officeDocument/2006/relationships/hyperlink" Target="http://www.officeplus.cn/Template/Home.shtml" TargetMode="External"/><Relationship Id="rId1" Type="http://schemas.openxmlformats.org/officeDocument/2006/relationships/slideMaster" Target="../slideMasters/slideMaster2.xml"/><Relationship Id="rId6" Type="http://schemas.openxmlformats.org/officeDocument/2006/relationships/image" Target="../media/image10.jpeg"/><Relationship Id="rId5" Type="http://schemas.openxmlformats.org/officeDocument/2006/relationships/image" Target="../media/image9.jpeg"/><Relationship Id="rId4" Type="http://schemas.microsoft.com/office/2007/relationships/hdphoto" Target="../media/hdphoto1.wdp"/></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首页">
    <p:spTree>
      <p:nvGrpSpPr>
        <p:cNvPr id="1" name=""/>
        <p:cNvGrpSpPr/>
        <p:nvPr/>
      </p:nvGrpSpPr>
      <p:grpSpPr>
        <a:xfrm>
          <a:off x="0" y="0"/>
          <a:ext cx="0" cy="0"/>
          <a:chOff x="0" y="0"/>
          <a:chExt cx="0" cy="0"/>
        </a:xfrm>
      </p:grpSpPr>
      <p:sp>
        <p:nvSpPr>
          <p:cNvPr id="9" name="任意多边形: 形状 8"/>
          <p:cNvSpPr/>
          <p:nvPr userDrawn="1"/>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8" name="文本占位符 52"/>
          <p:cNvSpPr>
            <a:spLocks noGrp="1"/>
          </p:cNvSpPr>
          <p:nvPr>
            <p:ph type="body" sz="quarter" idx="14" hasCustomPrompt="1"/>
          </p:nvPr>
        </p:nvSpPr>
        <p:spPr>
          <a:xfrm>
            <a:off x="606434" y="1565891"/>
            <a:ext cx="1364476" cy="341632"/>
          </a:xfrm>
          <a:prstGeom prst="rect">
            <a:avLst/>
          </a:prstGeom>
          <a:noFill/>
        </p:spPr>
        <p:txBody>
          <a:bodyPr wrap="none" rtlCol="0">
            <a:spAutoFit/>
          </a:bodyPr>
          <a:lstStyle>
            <a:lvl1pPr marL="0" indent="0">
              <a:buNone/>
              <a:defRPr lang="en-US" altLang="zh-CN" sz="1800" dirty="0" smtClean="0">
                <a:solidFill>
                  <a:schemeClr val="bg1">
                    <a:lumMod val="75000"/>
                  </a:schemeClr>
                </a:solidFill>
              </a:defRPr>
            </a:lvl1pPr>
          </a:lstStyle>
          <a:p>
            <a:r>
              <a:rPr lang="en-US" altLang="zh-CN" dirty="0">
                <a:solidFill>
                  <a:schemeClr val="bg1">
                    <a:lumMod val="75000"/>
                  </a:schemeClr>
                </a:solidFill>
              </a:rPr>
              <a:t>PowerPoint</a:t>
            </a:r>
            <a:endParaRPr lang="zh-CN" altLang="en-US" dirty="0">
              <a:solidFill>
                <a:schemeClr val="bg1">
                  <a:lumMod val="75000"/>
                </a:schemeClr>
              </a:solidFill>
            </a:endParaRPr>
          </a:p>
        </p:txBody>
      </p:sp>
      <p:sp>
        <p:nvSpPr>
          <p:cNvPr id="31" name="任意多边形: 形状 30"/>
          <p:cNvSpPr/>
          <p:nvPr userDrawn="1"/>
        </p:nvSpPr>
        <p:spPr>
          <a:xfrm>
            <a:off x="391923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userDrawn="1"/>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4" name="文本占位符 52"/>
          <p:cNvSpPr>
            <a:spLocks noGrp="1"/>
          </p:cNvSpPr>
          <p:nvPr>
            <p:ph type="body" sz="quarter" idx="12" hasCustomPrompt="1"/>
          </p:nvPr>
        </p:nvSpPr>
        <p:spPr>
          <a:xfrm>
            <a:off x="697261" y="4151835"/>
            <a:ext cx="985014" cy="258532"/>
          </a:xfrm>
          <a:prstGeom prst="rect">
            <a:avLst/>
          </a:prstGeom>
          <a:solidFill>
            <a:schemeClr val="tx1">
              <a:lumMod val="75000"/>
              <a:lumOff val="25000"/>
            </a:schemeClr>
          </a:solidFill>
        </p:spPr>
        <p:txBody>
          <a:bodyPr wrap="none" rtlCol="0">
            <a:spAutoFit/>
          </a:bodyPr>
          <a:lstStyle>
            <a:lvl1pPr marL="0" indent="0">
              <a:buNone/>
              <a:defRPr lang="zh-CN" altLang="en-US" sz="1200" dirty="0">
                <a:solidFill>
                  <a:schemeClr val="bg1"/>
                </a:solidFill>
              </a:defRPr>
            </a:lvl1pPr>
          </a:lstStyle>
          <a:p>
            <a:pPr marL="0" lvl="0" algn="ctr" defTabSz="457200"/>
            <a:r>
              <a:rPr lang="en-US" altLang="zh-CN" dirty="0" err="1"/>
              <a:t>OfficePLUS</a:t>
            </a:r>
            <a:endParaRPr lang="en-US" altLang="zh-CN" dirty="0"/>
          </a:p>
        </p:txBody>
      </p:sp>
      <p:sp>
        <p:nvSpPr>
          <p:cNvPr id="53" name="文本占位符 52"/>
          <p:cNvSpPr>
            <a:spLocks noGrp="1"/>
          </p:cNvSpPr>
          <p:nvPr>
            <p:ph type="body" sz="quarter" idx="11" hasCustomPrompt="1"/>
          </p:nvPr>
        </p:nvSpPr>
        <p:spPr>
          <a:xfrm>
            <a:off x="600816" y="2271362"/>
            <a:ext cx="5731056" cy="1697901"/>
          </a:xfrm>
          <a:prstGeom prst="rect">
            <a:avLst/>
          </a:prstGeom>
        </p:spPr>
        <p:txBody>
          <a:bodyPr wrap="none">
            <a:spAutoFit/>
          </a:bodyPr>
          <a:lstStyle>
            <a:lvl1pPr marL="0" indent="0">
              <a:lnSpc>
                <a:spcPct val="100000"/>
              </a:lnSpc>
              <a:buNone/>
              <a:defRPr sz="4800" b="1">
                <a:solidFill>
                  <a:schemeClr val="tx1">
                    <a:lumMod val="75000"/>
                    <a:lumOff val="25000"/>
                  </a:schemeClr>
                </a:solidFill>
              </a:defRPr>
            </a:lvl1pPr>
          </a:lstStyle>
          <a:p>
            <a:pPr lvl="0"/>
            <a:r>
              <a:rPr lang="en-US" altLang="zh-CN" dirty="0"/>
              <a:t>Atmospheric work </a:t>
            </a:r>
          </a:p>
          <a:p>
            <a:pPr lvl="0"/>
            <a:r>
              <a:rPr lang="en-US" altLang="zh-CN" dirty="0"/>
              <a:t>report</a:t>
            </a:r>
            <a:endParaRPr lang="zh-CN" altLang="en-US" dirty="0"/>
          </a:p>
        </p:txBody>
      </p:sp>
      <p:sp>
        <p:nvSpPr>
          <p:cNvPr id="2" name="矩形 1"/>
          <p:cNvSpPr/>
          <p:nvPr userDrawn="1"/>
        </p:nvSpPr>
        <p:spPr>
          <a:xfrm>
            <a:off x="9419310" y="2250590"/>
            <a:ext cx="2066554" cy="3120141"/>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2"/>
          <p:cNvSpPr/>
          <p:nvPr userDrawn="1"/>
        </p:nvSpPr>
        <p:spPr>
          <a:xfrm>
            <a:off x="6825146" y="561983"/>
            <a:ext cx="2840435" cy="2746361"/>
          </a:xfrm>
          <a:prstGeom prst="rect">
            <a:avLst/>
          </a:prstGeom>
          <a:solidFill>
            <a:schemeClr val="bg1">
              <a:lumMod val="85000"/>
            </a:scheme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endParaRPr lang="zh-CN" altLang="en-US" dirty="0">
              <a:solidFill>
                <a:schemeClr val="tx1"/>
              </a:solidFill>
            </a:endParaRPr>
          </a:p>
        </p:txBody>
      </p:sp>
      <p:sp>
        <p:nvSpPr>
          <p:cNvPr id="49" name="图片占位符 48"/>
          <p:cNvSpPr>
            <a:spLocks noGrp="1"/>
          </p:cNvSpPr>
          <p:nvPr>
            <p:ph type="pic" sz="quarter" idx="10"/>
          </p:nvPr>
        </p:nvSpPr>
        <p:spPr>
          <a:xfrm>
            <a:off x="7292975" y="890588"/>
            <a:ext cx="3359150" cy="4946650"/>
          </a:xfrm>
          <a:prstGeom prst="rect">
            <a:avLst/>
          </a:prstGeom>
          <a:effectLst>
            <a:outerShdw blurRad="254000" dist="165100" dir="2700000" algn="ctr" rotWithShape="0">
              <a:prstClr val="black">
                <a:alpha val="40000"/>
              </a:prstClr>
            </a:outerShdw>
          </a:effectLst>
        </p:spPr>
        <p:txBody>
          <a:bodyPr/>
          <a:lstStyle/>
          <a:p>
            <a:endParaRPr lang="zh-CN" altLang="en-US"/>
          </a:p>
        </p:txBody>
      </p:sp>
      <p:sp>
        <p:nvSpPr>
          <p:cNvPr id="4" name="任意多边形: 形状 3"/>
          <p:cNvSpPr/>
          <p:nvPr userDrawn="1"/>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95000"/>
                    <a:alpha val="0"/>
                  </a:schemeClr>
                </a:gs>
                <a:gs pos="38000">
                  <a:schemeClr val="bg1">
                    <a:lumMod val="85000"/>
                    <a:alpha val="35000"/>
                  </a:schemeClr>
                </a:gs>
                <a:gs pos="62000">
                  <a:schemeClr val="bg1">
                    <a:lumMod val="95000"/>
                    <a:alpha val="0"/>
                  </a:schemeClr>
                </a:gs>
              </a:gsLst>
              <a:lin ang="16200000" scaled="1"/>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 name="任意多边形: 形状 4"/>
          <p:cNvSpPr/>
          <p:nvPr userDrawn="1"/>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95000"/>
                    <a:alpha val="0"/>
                  </a:schemeClr>
                </a:gs>
                <a:gs pos="38000">
                  <a:schemeClr val="bg1">
                    <a:lumMod val="85000"/>
                    <a:alpha val="35000"/>
                  </a:schemeClr>
                </a:gs>
                <a:gs pos="62000">
                  <a:schemeClr val="bg1">
                    <a:lumMod val="95000"/>
                    <a:alpha val="0"/>
                  </a:schemeClr>
                </a:gs>
              </a:gsLst>
              <a:lin ang="16200000" scaled="1"/>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lumMod val="100000"/>
                </a:schemeClr>
              </a:solidFill>
            </a:endParaRPr>
          </a:p>
        </p:txBody>
      </p:sp>
      <p:sp>
        <p:nvSpPr>
          <p:cNvPr id="6" name="任意多边形: 形状 5"/>
          <p:cNvSpPr/>
          <p:nvPr userDrawn="1"/>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95000"/>
                    <a:alpha val="0"/>
                  </a:schemeClr>
                </a:gs>
                <a:gs pos="38000">
                  <a:schemeClr val="bg1">
                    <a:lumMod val="85000"/>
                    <a:alpha val="35000"/>
                  </a:schemeClr>
                </a:gs>
                <a:gs pos="62000">
                  <a:schemeClr val="bg1">
                    <a:lumMod val="95000"/>
                    <a:alpha val="0"/>
                  </a:schemeClr>
                </a:gs>
              </a:gsLst>
              <a:lin ang="16200000" scaled="1"/>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lumMod val="100000"/>
                </a:schemeClr>
              </a:solidFill>
            </a:endParaRPr>
          </a:p>
        </p:txBody>
      </p:sp>
      <p:sp>
        <p:nvSpPr>
          <p:cNvPr id="7" name="任意多边形: 形状 6"/>
          <p:cNvSpPr/>
          <p:nvPr userDrawn="1"/>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95000"/>
                    <a:alpha val="0"/>
                  </a:schemeClr>
                </a:gs>
                <a:gs pos="38000">
                  <a:schemeClr val="bg1">
                    <a:lumMod val="85000"/>
                    <a:alpha val="35000"/>
                  </a:schemeClr>
                </a:gs>
                <a:gs pos="62000">
                  <a:schemeClr val="bg1">
                    <a:lumMod val="95000"/>
                    <a:alpha val="0"/>
                  </a:schemeClr>
                </a:gs>
              </a:gsLst>
              <a:lin ang="16200000" scaled="1"/>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lumMod val="100000"/>
                </a:schemeClr>
              </a:solidFill>
            </a:endParaRPr>
          </a:p>
        </p:txBody>
      </p:sp>
      <p:sp>
        <p:nvSpPr>
          <p:cNvPr id="8" name="任意多边形: 形状 7"/>
          <p:cNvSpPr/>
          <p:nvPr userDrawn="1"/>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95000"/>
                    <a:alpha val="0"/>
                  </a:schemeClr>
                </a:gs>
                <a:gs pos="38000">
                  <a:schemeClr val="bg1">
                    <a:lumMod val="85000"/>
                    <a:alpha val="35000"/>
                  </a:schemeClr>
                </a:gs>
                <a:gs pos="62000">
                  <a:schemeClr val="bg1">
                    <a:lumMod val="95000"/>
                    <a:alpha val="0"/>
                  </a:schemeClr>
                </a:gs>
              </a:gsLst>
              <a:lin ang="16200000" scaled="1"/>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lumMod val="100000"/>
                </a:schemeClr>
              </a:solidFill>
            </a:endParaRPr>
          </a:p>
        </p:txBody>
      </p:sp>
      <p:sp>
        <p:nvSpPr>
          <p:cNvPr id="10" name="任意多边形: 形状 9"/>
          <p:cNvSpPr/>
          <p:nvPr userDrawn="1"/>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userDrawn="1"/>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userDrawn="1"/>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userDrawn="1"/>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userDrawn="1"/>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userDrawn="1"/>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userDrawn="1"/>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userDrawn="1"/>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userDrawn="1"/>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userDrawn="1"/>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userDrawn="1"/>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userDrawn="1"/>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userDrawn="1"/>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cxnSp>
        <p:nvCxnSpPr>
          <p:cNvPr id="24" name="直接连接符 23"/>
          <p:cNvCxnSpPr/>
          <p:nvPr userDrawn="1"/>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5" name="任意多边形: 形状 24"/>
          <p:cNvSpPr/>
          <p:nvPr userDrawn="1"/>
        </p:nvSpPr>
        <p:spPr>
          <a:xfrm>
            <a:off x="64562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userDrawn="1"/>
        </p:nvSpPr>
        <p:spPr>
          <a:xfrm>
            <a:off x="60334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userDrawn="1"/>
        </p:nvSpPr>
        <p:spPr>
          <a:xfrm>
            <a:off x="5610582"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userDrawn="1"/>
        </p:nvSpPr>
        <p:spPr>
          <a:xfrm>
            <a:off x="5187746"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userDrawn="1"/>
        </p:nvSpPr>
        <p:spPr>
          <a:xfrm>
            <a:off x="4764911"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userDrawn="1"/>
        </p:nvSpPr>
        <p:spPr>
          <a:xfrm>
            <a:off x="4342075"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userDrawn="1"/>
        </p:nvSpPr>
        <p:spPr>
          <a:xfrm>
            <a:off x="349640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userDrawn="1"/>
        </p:nvSpPr>
        <p:spPr>
          <a:xfrm>
            <a:off x="307356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userDrawn="1"/>
        </p:nvSpPr>
        <p:spPr>
          <a:xfrm>
            <a:off x="2650732"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userDrawn="1"/>
        </p:nvSpPr>
        <p:spPr>
          <a:xfrm>
            <a:off x="2227896"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userDrawn="1"/>
        </p:nvSpPr>
        <p:spPr>
          <a:xfrm>
            <a:off x="1805061"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userDrawn="1"/>
        </p:nvSpPr>
        <p:spPr>
          <a:xfrm>
            <a:off x="1382225"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cxnSp>
        <p:nvCxnSpPr>
          <p:cNvPr id="43" name="直接连接符 42"/>
          <p:cNvCxnSpPr/>
          <p:nvPr userDrawn="1"/>
        </p:nvCxnSpPr>
        <p:spPr>
          <a:xfrm>
            <a:off x="695325" y="6296016"/>
            <a:ext cx="108013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p:nvPr userDrawn="1"/>
        </p:nvCxnSpPr>
        <p:spPr>
          <a:xfrm>
            <a:off x="695325" y="49528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userDrawn="1"/>
        </p:nvCxnSpPr>
        <p:spPr>
          <a:xfrm>
            <a:off x="695325" y="54766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7" name="矩形 46"/>
          <p:cNvSpPr/>
          <p:nvPr userDrawn="1"/>
        </p:nvSpPr>
        <p:spPr>
          <a:xfrm>
            <a:off x="11446337" y="3614871"/>
            <a:ext cx="45719" cy="230735"/>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文本占位符 52"/>
          <p:cNvSpPr>
            <a:spLocks noGrp="1"/>
          </p:cNvSpPr>
          <p:nvPr>
            <p:ph type="body" sz="quarter" idx="13" hasCustomPrompt="1"/>
          </p:nvPr>
        </p:nvSpPr>
        <p:spPr>
          <a:xfrm>
            <a:off x="596909" y="4549085"/>
            <a:ext cx="1124026" cy="258532"/>
          </a:xfrm>
          <a:prstGeom prst="rect">
            <a:avLst/>
          </a:prstGeom>
          <a:noFill/>
        </p:spPr>
        <p:txBody>
          <a:bodyPr wrap="none" rtlCol="0">
            <a:spAutoFit/>
          </a:bodyPr>
          <a:lstStyle>
            <a:lvl1pPr marL="0" indent="0">
              <a:buNone/>
              <a:defRPr lang="en-US" altLang="zh-CN" sz="1200" dirty="0" smtClean="0">
                <a:solidFill>
                  <a:schemeClr val="tx1">
                    <a:lumMod val="75000"/>
                    <a:lumOff val="25000"/>
                  </a:schemeClr>
                </a:solidFill>
              </a:defRPr>
            </a:lvl1pPr>
          </a:lstStyle>
          <a:p>
            <a:pPr marL="0" lvl="0" algn="ctr" defTabSz="457200"/>
            <a:r>
              <a:rPr lang="en-US" altLang="zh-CN" dirty="0"/>
              <a:t>2019 / 01 / 01</a:t>
            </a:r>
          </a:p>
        </p:txBody>
      </p:sp>
    </p:spTree>
  </p:cSld>
  <p:clrMapOvr>
    <a:masterClrMapping/>
  </p:clrMapOvr>
  <p:transition spd="slow">
    <p:wipe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正文页4">
    <p:spTree>
      <p:nvGrpSpPr>
        <p:cNvPr id="1" name=""/>
        <p:cNvGrpSpPr/>
        <p:nvPr/>
      </p:nvGrpSpPr>
      <p:grpSpPr>
        <a:xfrm>
          <a:off x="0" y="0"/>
          <a:ext cx="0" cy="0"/>
          <a:chOff x="0" y="0"/>
          <a:chExt cx="0" cy="0"/>
        </a:xfrm>
      </p:grpSpPr>
      <p:sp>
        <p:nvSpPr>
          <p:cNvPr id="54" name="矩形 53"/>
          <p:cNvSpPr/>
          <p:nvPr userDrawn="1"/>
        </p:nvSpPr>
        <p:spPr>
          <a:xfrm>
            <a:off x="6172768" y="4375787"/>
            <a:ext cx="5342251" cy="185539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695326" y="1937538"/>
            <a:ext cx="5323908" cy="185539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矩形 55"/>
          <p:cNvSpPr/>
          <p:nvPr userDrawn="1"/>
        </p:nvSpPr>
        <p:spPr>
          <a:xfrm>
            <a:off x="6172768" y="1934592"/>
            <a:ext cx="5342251" cy="185539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56"/>
          <p:cNvSpPr/>
          <p:nvPr userDrawn="1"/>
        </p:nvSpPr>
        <p:spPr>
          <a:xfrm>
            <a:off x="695326" y="4375787"/>
            <a:ext cx="5323908" cy="185539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图片占位符 48"/>
          <p:cNvSpPr>
            <a:spLocks noGrp="1"/>
          </p:cNvSpPr>
          <p:nvPr>
            <p:ph type="pic" sz="quarter" idx="10"/>
          </p:nvPr>
        </p:nvSpPr>
        <p:spPr>
          <a:xfrm>
            <a:off x="4924796" y="2829145"/>
            <a:ext cx="2333385" cy="2373902"/>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正文页5">
    <p:spTree>
      <p:nvGrpSpPr>
        <p:cNvPr id="1" name=""/>
        <p:cNvGrpSpPr/>
        <p:nvPr/>
      </p:nvGrpSpPr>
      <p:grpSpPr>
        <a:xfrm>
          <a:off x="0" y="0"/>
          <a:ext cx="0" cy="0"/>
          <a:chOff x="0" y="0"/>
          <a:chExt cx="0" cy="0"/>
        </a:xfrm>
      </p:grpSpPr>
      <p:sp>
        <p:nvSpPr>
          <p:cNvPr id="59" name="图片占位符 48"/>
          <p:cNvSpPr>
            <a:spLocks noGrp="1"/>
          </p:cNvSpPr>
          <p:nvPr>
            <p:ph type="pic" sz="quarter" idx="12"/>
          </p:nvPr>
        </p:nvSpPr>
        <p:spPr>
          <a:xfrm>
            <a:off x="8295822" y="1304503"/>
            <a:ext cx="3038042" cy="1302026"/>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
        <p:nvSpPr>
          <p:cNvPr id="57" name="图片占位符 48"/>
          <p:cNvSpPr>
            <a:spLocks noGrp="1"/>
          </p:cNvSpPr>
          <p:nvPr>
            <p:ph type="pic" sz="quarter" idx="10"/>
          </p:nvPr>
        </p:nvSpPr>
        <p:spPr>
          <a:xfrm>
            <a:off x="827966" y="2314256"/>
            <a:ext cx="3047530" cy="1302026"/>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
        <p:nvSpPr>
          <p:cNvPr id="58" name="图片占位符 48"/>
          <p:cNvSpPr>
            <a:spLocks noGrp="1"/>
          </p:cNvSpPr>
          <p:nvPr>
            <p:ph type="pic" sz="quarter" idx="11"/>
          </p:nvPr>
        </p:nvSpPr>
        <p:spPr>
          <a:xfrm>
            <a:off x="4535804" y="1817758"/>
            <a:ext cx="3038042" cy="1302026"/>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正文页6">
    <p:spTree>
      <p:nvGrpSpPr>
        <p:cNvPr id="1" name=""/>
        <p:cNvGrpSpPr/>
        <p:nvPr/>
      </p:nvGrpSpPr>
      <p:grpSpPr>
        <a:xfrm>
          <a:off x="0" y="0"/>
          <a:ext cx="0" cy="0"/>
          <a:chOff x="0" y="0"/>
          <a:chExt cx="0" cy="0"/>
        </a:xfrm>
      </p:grpSpPr>
      <p:grpSp>
        <p:nvGrpSpPr>
          <p:cNvPr id="3" name="组合 2"/>
          <p:cNvGrpSpPr/>
          <p:nvPr userDrawn="1"/>
        </p:nvGrpSpPr>
        <p:grpSpPr>
          <a:xfrm>
            <a:off x="-6579190" y="-442650"/>
            <a:ext cx="24301094" cy="7743300"/>
            <a:chOff x="-6579190" y="-442650"/>
            <a:chExt cx="24301094" cy="7743300"/>
          </a:xfrm>
        </p:grpSpPr>
        <p:grpSp>
          <p:nvGrpSpPr>
            <p:cNvPr id="4" name="组合 3"/>
            <p:cNvGrpSpPr/>
            <p:nvPr userDrawn="1"/>
          </p:nvGrpSpPr>
          <p:grpSpPr>
            <a:xfrm>
              <a:off x="-6579190" y="-442650"/>
              <a:ext cx="15844379" cy="7743300"/>
              <a:chOff x="-7074490" y="-442650"/>
              <a:chExt cx="15844379" cy="7743300"/>
            </a:xfrm>
          </p:grpSpPr>
          <p:sp>
            <p:nvSpPr>
              <p:cNvPr id="26" name="任意多边形: 形状 2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5" name="组合 4"/>
            <p:cNvGrpSpPr/>
            <p:nvPr userDrawn="1"/>
          </p:nvGrpSpPr>
          <p:grpSpPr>
            <a:xfrm>
              <a:off x="1877525" y="-442650"/>
              <a:ext cx="15844379" cy="7743300"/>
              <a:chOff x="-7074490" y="-442650"/>
              <a:chExt cx="15844379" cy="7743300"/>
            </a:xfrm>
          </p:grpSpPr>
          <p:sp>
            <p:nvSpPr>
              <p:cNvPr id="6" name="任意多边形: 形状 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7" name="任意多边形: 形状 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8" name="任意多边形: 形状 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49" name="图片占位符 48"/>
          <p:cNvSpPr>
            <a:spLocks noGrp="1"/>
          </p:cNvSpPr>
          <p:nvPr>
            <p:ph type="pic" sz="quarter" idx="10"/>
          </p:nvPr>
        </p:nvSpPr>
        <p:spPr>
          <a:xfrm>
            <a:off x="3224723" y="1388896"/>
            <a:ext cx="2985577" cy="4415004"/>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
        <p:nvSpPr>
          <p:cNvPr id="50" name="图片占位符 48"/>
          <p:cNvSpPr>
            <a:spLocks noGrp="1"/>
          </p:cNvSpPr>
          <p:nvPr>
            <p:ph type="pic" sz="quarter" idx="11"/>
          </p:nvPr>
        </p:nvSpPr>
        <p:spPr>
          <a:xfrm>
            <a:off x="6832266" y="1388896"/>
            <a:ext cx="2985577" cy="4415004"/>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
        <p:nvSpPr>
          <p:cNvPr id="51" name="图片占位符 48"/>
          <p:cNvSpPr>
            <a:spLocks noGrp="1"/>
          </p:cNvSpPr>
          <p:nvPr>
            <p:ph type="pic" sz="quarter" idx="12"/>
          </p:nvPr>
        </p:nvSpPr>
        <p:spPr>
          <a:xfrm>
            <a:off x="10413506" y="1388896"/>
            <a:ext cx="2985577" cy="4415004"/>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Tree>
  </p:cSld>
  <p:clrMapOvr>
    <a:masterClrMapping/>
  </p:clrMapOvr>
  <p:transition spd="slow">
    <p:wipe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正文页7">
    <p:spTree>
      <p:nvGrpSpPr>
        <p:cNvPr id="1" name=""/>
        <p:cNvGrpSpPr/>
        <p:nvPr/>
      </p:nvGrpSpPr>
      <p:grpSpPr>
        <a:xfrm>
          <a:off x="0" y="0"/>
          <a:ext cx="0" cy="0"/>
          <a:chOff x="0" y="0"/>
          <a:chExt cx="0" cy="0"/>
        </a:xfrm>
      </p:grpSpPr>
      <p:grpSp>
        <p:nvGrpSpPr>
          <p:cNvPr id="3" name="组合 2"/>
          <p:cNvGrpSpPr/>
          <p:nvPr userDrawn="1"/>
        </p:nvGrpSpPr>
        <p:grpSpPr>
          <a:xfrm>
            <a:off x="-6579190" y="-442650"/>
            <a:ext cx="24301094" cy="7743300"/>
            <a:chOff x="-6579190" y="-442650"/>
            <a:chExt cx="24301094" cy="7743300"/>
          </a:xfrm>
        </p:grpSpPr>
        <p:grpSp>
          <p:nvGrpSpPr>
            <p:cNvPr id="4" name="组合 3"/>
            <p:cNvGrpSpPr/>
            <p:nvPr userDrawn="1"/>
          </p:nvGrpSpPr>
          <p:grpSpPr>
            <a:xfrm>
              <a:off x="-6579190" y="-442650"/>
              <a:ext cx="15844379" cy="7743300"/>
              <a:chOff x="-7074490" y="-442650"/>
              <a:chExt cx="15844379" cy="7743300"/>
            </a:xfrm>
          </p:grpSpPr>
          <p:sp>
            <p:nvSpPr>
              <p:cNvPr id="26" name="任意多边形: 形状 2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5" name="组合 4"/>
            <p:cNvGrpSpPr/>
            <p:nvPr userDrawn="1"/>
          </p:nvGrpSpPr>
          <p:grpSpPr>
            <a:xfrm>
              <a:off x="1877525" y="-442650"/>
              <a:ext cx="15844379" cy="7743300"/>
              <a:chOff x="-7074490" y="-442650"/>
              <a:chExt cx="15844379" cy="7743300"/>
            </a:xfrm>
          </p:grpSpPr>
          <p:sp>
            <p:nvSpPr>
              <p:cNvPr id="6" name="任意多边形: 形状 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7" name="任意多边形: 形状 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8" name="任意多边形: 形状 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48" name="图片占位符 48"/>
          <p:cNvSpPr>
            <a:spLocks noGrp="1"/>
          </p:cNvSpPr>
          <p:nvPr>
            <p:ph type="pic" sz="quarter" idx="10"/>
          </p:nvPr>
        </p:nvSpPr>
        <p:spPr>
          <a:xfrm>
            <a:off x="7530894" y="1242915"/>
            <a:ext cx="2886281" cy="4243479"/>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
        <p:nvSpPr>
          <p:cNvPr id="49" name="图片占位符 48"/>
          <p:cNvSpPr>
            <a:spLocks noGrp="1"/>
          </p:cNvSpPr>
          <p:nvPr>
            <p:ph type="pic" sz="quarter" idx="11"/>
          </p:nvPr>
        </p:nvSpPr>
        <p:spPr>
          <a:xfrm>
            <a:off x="1777199" y="4189539"/>
            <a:ext cx="2886281" cy="1296855"/>
          </a:xfrm>
          <a:prstGeom prst="rect">
            <a:avLst/>
          </a:prstGeom>
          <a:effectLst>
            <a:outerShdw blurRad="254000" dist="165100" dir="2700000" algn="ctr" rotWithShape="0">
              <a:prstClr val="black">
                <a:alpha val="40000"/>
              </a:prstClr>
            </a:outerShdw>
          </a:effectLst>
        </p:spPr>
        <p:txBody>
          <a:bodyPr/>
          <a:lstStyle>
            <a:lvl1pPr>
              <a:defRPr lang="zh-CN" altLang="en-US"/>
            </a:lvl1pPr>
          </a:lstStyle>
          <a:p>
            <a:pPr lvl="0"/>
            <a:endParaRPr lang="zh-CN" altLang="en-US"/>
          </a:p>
        </p:txBody>
      </p:sp>
    </p:spTree>
  </p:cSld>
  <p:clrMapOvr>
    <a:masterClrMapping/>
  </p:clrMapOvr>
  <p:transition spd="slow">
    <p:wipe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grpSp>
        <p:nvGrpSpPr>
          <p:cNvPr id="3" name="组合 2"/>
          <p:cNvGrpSpPr/>
          <p:nvPr userDrawn="1"/>
        </p:nvGrpSpPr>
        <p:grpSpPr>
          <a:xfrm>
            <a:off x="-6579190" y="-442650"/>
            <a:ext cx="24301094" cy="7743300"/>
            <a:chOff x="-6579190" y="-442650"/>
            <a:chExt cx="24301094" cy="7743300"/>
          </a:xfrm>
        </p:grpSpPr>
        <p:grpSp>
          <p:nvGrpSpPr>
            <p:cNvPr id="4" name="组合 3"/>
            <p:cNvGrpSpPr/>
            <p:nvPr userDrawn="1"/>
          </p:nvGrpSpPr>
          <p:grpSpPr>
            <a:xfrm>
              <a:off x="-6579190" y="-442650"/>
              <a:ext cx="15844379" cy="7743300"/>
              <a:chOff x="-7074490" y="-442650"/>
              <a:chExt cx="15844379" cy="7743300"/>
            </a:xfrm>
          </p:grpSpPr>
          <p:sp>
            <p:nvSpPr>
              <p:cNvPr id="26" name="任意多边形: 形状 2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5" name="组合 4"/>
            <p:cNvGrpSpPr/>
            <p:nvPr userDrawn="1"/>
          </p:nvGrpSpPr>
          <p:grpSpPr>
            <a:xfrm>
              <a:off x="1877525" y="-442650"/>
              <a:ext cx="15844379" cy="7743300"/>
              <a:chOff x="-7074490" y="-442650"/>
              <a:chExt cx="15844379" cy="7743300"/>
            </a:xfrm>
          </p:grpSpPr>
          <p:sp>
            <p:nvSpPr>
              <p:cNvPr id="6" name="任意多边形: 形状 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7" name="任意多边形: 形状 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8" name="任意多边形: 形状 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Tree>
  </p:cSld>
  <p:clrMapOvr>
    <a:masterClrMapping/>
  </p:clrMapOvr>
  <p:transition spd="slow">
    <p:wipe dir="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5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600"/>
            <a:r>
              <a:rPr lang="zh-CN" altLang="en-US" sz="1800" dirty="0">
                <a:solidFill>
                  <a:srgbClr val="FFFFFF"/>
                </a:solidFill>
                <a:latin typeface="Segoe UI Light" panose="020B0502040204020203"/>
                <a:ea typeface="微软雅黑" panose="020B0503020204020204" charset="-122"/>
                <a:cs typeface="Segoe UI Light" panose="020B0502040204020203"/>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字体使用 </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行距</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背景图片出处</a:t>
            </a: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声明</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p:txBody>
      </p:sp>
      <p:sp>
        <p:nvSpPr>
          <p:cNvPr id="12" name="矩形 11"/>
          <p:cNvSpPr/>
          <p:nvPr userDrawn="1"/>
        </p:nvSpPr>
        <p:spPr>
          <a:xfrm>
            <a:off x="4153010" y="759873"/>
            <a:ext cx="7074345" cy="4239879"/>
          </a:xfrm>
          <a:prstGeom prst="rect">
            <a:avLst/>
          </a:prstGeom>
        </p:spPr>
        <p:txBody>
          <a:bodyPr wrap="square">
            <a:spAutoFit/>
          </a:bodyPr>
          <a:lstStyle/>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英文 </a:t>
            </a:r>
            <a:r>
              <a:rPr lang="en-US" altLang="zh-CN" sz="1400" dirty="0">
                <a:solidFill>
                  <a:srgbClr val="FFFFFF"/>
                </a:solidFill>
                <a:latin typeface="Segoe UI Light" panose="020B0502040204020203"/>
                <a:ea typeface="微软雅黑" panose="020B0503020204020204" charset="-122"/>
                <a:cs typeface="Segoe UI Light" panose="020B0502040204020203"/>
              </a:rPr>
              <a:t>Arial</a:t>
            </a: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中文 微软雅黑</a:t>
            </a: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zh-CN" altLang="en-US" sz="1400" dirty="0">
                <a:solidFill>
                  <a:srgbClr val="FFFFFF"/>
                </a:solidFill>
                <a:latin typeface="Segoe UI Light" panose="020B0502040204020203"/>
                <a:ea typeface="微软雅黑" panose="020B0503020204020204" charset="-122"/>
                <a:cs typeface="Segoe UI Light" panose="020B0502040204020203"/>
              </a:rPr>
              <a:t>正文 </a:t>
            </a:r>
            <a:r>
              <a:rPr lang="en-US" altLang="zh-CN" sz="1400" dirty="0">
                <a:solidFill>
                  <a:srgbClr val="FFFFFF"/>
                </a:solidFill>
                <a:latin typeface="Segoe UI Light" panose="020B0502040204020203"/>
                <a:ea typeface="微软雅黑" panose="020B0503020204020204" charset="-122"/>
                <a:cs typeface="Segoe UI Light" panose="020B0502040204020203"/>
              </a:rPr>
              <a:t>1.0</a:t>
            </a: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en-US" altLang="zh-CN"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r>
              <a:rPr lang="en-US" altLang="zh-CN" sz="1400" dirty="0" err="1">
                <a:solidFill>
                  <a:srgbClr val="FFFFFF"/>
                </a:solidFill>
                <a:latin typeface="Segoe UI Light" panose="020B0502040204020203"/>
                <a:ea typeface="微软雅黑" panose="020B0503020204020204" charset="-122"/>
                <a:cs typeface="Segoe UI Light" panose="020B0502040204020203"/>
              </a:rPr>
              <a:t>cn.bing.com</a:t>
            </a: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defTabSz="609600">
              <a:lnSpc>
                <a:spcPct val="130000"/>
              </a:lnSpc>
            </a:pPr>
            <a:endParaRPr lang="zh-CN" altLang="en-US" sz="1400" dirty="0">
              <a:solidFill>
                <a:srgbClr val="FFFFFF"/>
              </a:solidFill>
              <a:latin typeface="Segoe UI Light" panose="020B0502040204020203"/>
              <a:ea typeface="微软雅黑" panose="020B0503020204020204" charset="-122"/>
              <a:cs typeface="Segoe UI Light" panose="020B0502040204020203"/>
            </a:endParaRPr>
          </a:p>
          <a:p>
            <a:pPr marL="0" marR="0" lvl="0" indent="0" algn="l" defTabSz="609600" rtl="0" eaLnBrk="1" fontAlgn="auto" latinLnBrk="0" hangingPunct="1">
              <a:lnSpc>
                <a:spcPct val="130000"/>
              </a:lnSpc>
              <a:spcBef>
                <a:spcPts val="0"/>
              </a:spcBef>
              <a:spcAft>
                <a:spcPts val="0"/>
              </a:spcAft>
              <a:buClrTx/>
              <a:buSzTx/>
              <a:buFontTx/>
              <a:buNone/>
              <a:defRPr/>
            </a:pP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本网站所提供的任何信息内容（包括但不限于 </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PPT</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模板、</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Word</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文档、</a:t>
            </a:r>
            <a:r>
              <a:rPr kumimoji="0" lang="en-US" altLang="zh-CN"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Excel</a:t>
            </a:r>
            <a:r>
              <a:rPr kumimoji="0" lang="zh-CN" altLang="en-US" sz="1335" b="0" i="0" u="none" strike="noStrike" kern="1200" cap="none" spc="0" normalizeH="0" baseline="0" noProof="0" dirty="0">
                <a:ln>
                  <a:noFill/>
                </a:ln>
                <a:solidFill>
                  <a:prstClr val="white"/>
                </a:solidFill>
                <a:effectLst/>
                <a:uLnTx/>
                <a:uFillTx/>
                <a:latin typeface="Segoe UI Light" panose="020B0502040204020203" charset="0"/>
                <a:ea typeface="Segoe UI Light" panose="020B0502040204020203" charset="0"/>
                <a:cs typeface="Segoe UI Light" panose="020B0502040204020203" charset="0"/>
              </a:rPr>
              <a:t> </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图表、图片素材等）均受</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中华人民共和国著作权法</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信息网络传播权保护条例</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及其他适用的法律法规的保护，未经权利人书面明确授权，信息内容的任何部分</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包括图片或图表</a:t>
            </a:r>
            <a:r>
              <a:rPr kumimoji="0" lang="en-US" altLang="zh-CN"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a:t>
            </a:r>
            <a:r>
              <a:rPr kumimoji="0" lang="zh-CN" altLang="en-US" sz="1335" b="0" i="0" u="none" strike="noStrike" kern="1200" cap="none" spc="0" normalizeH="0" baseline="0" noProof="0" dirty="0">
                <a:ln>
                  <a:noFill/>
                </a:ln>
                <a:solidFill>
                  <a:prstClr val="white"/>
                </a:solidFill>
                <a:effectLst/>
                <a:uLnTx/>
                <a:uFillTx/>
                <a:latin typeface="Century Gothic" panose="020B0502020202020204"/>
                <a:ea typeface="微软雅黑" panose="020B0503020204020204" charset="-122"/>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prstClr val="white"/>
                </a:solidFill>
                <a:latin typeface="Segoe UI Light" panose="020B0502040204020203"/>
                <a:ea typeface="微软雅黑" panose="020B0503020204020204" charset="-122"/>
                <a:cs typeface="Segoe UI Light" panose="020B0502040204020203"/>
              </a:rPr>
              <a:t>OfficePLUS</a:t>
            </a:r>
            <a:endParaRPr lang="zh-CN" altLang="en-US" sz="1000" dirty="0">
              <a:solidFill>
                <a:prstClr val="white"/>
              </a:solidFill>
              <a:latin typeface="Segoe UI Light" panose="020B0502040204020203"/>
              <a:ea typeface="微软雅黑" panose="020B0503020204020204" charset="-122"/>
              <a:cs typeface="Segoe UI Light" panose="020B0502040204020203"/>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模板使用技巧 1">
    <p:spTree>
      <p:nvGrpSpPr>
        <p:cNvPr id="1" name=""/>
        <p:cNvGrpSpPr/>
        <p:nvPr/>
      </p:nvGrpSpPr>
      <p:grpSpPr>
        <a:xfrm>
          <a:off x="0" y="0"/>
          <a:ext cx="0" cy="0"/>
          <a:chOff x="0" y="0"/>
          <a:chExt cx="0" cy="0"/>
        </a:xfrm>
      </p:grpSpPr>
      <p:sp>
        <p:nvSpPr>
          <p:cNvPr id="4" name="矩形 3"/>
          <p:cNvSpPr/>
          <p:nvPr userDrawn="1"/>
        </p:nvSpPr>
        <p:spPr>
          <a:xfrm>
            <a:off x="440603" y="759873"/>
            <a:ext cx="1713931"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1</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5" name="矩形 4"/>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9" name="文本框 8"/>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一键调整模板颜色</a:t>
            </a:r>
            <a:endParaRPr lang="en-US" sz="3200" b="1">
              <a:solidFill>
                <a:schemeClr val="tx1">
                  <a:lumMod val="85000"/>
                  <a:lumOff val="15000"/>
                </a:schemeClr>
              </a:solidFill>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11" name="图片 10"/>
          <p:cNvPicPr>
            <a:picLocks noChangeAspect="1"/>
          </p:cNvPicPr>
          <p:nvPr userDrawn="1"/>
        </p:nvPicPr>
        <p:blipFill>
          <a:blip r:embed="rId3"/>
          <a:stretch>
            <a:fillRect/>
          </a:stretch>
        </p:blipFill>
        <p:spPr>
          <a:xfrm>
            <a:off x="6464300" y="2138895"/>
            <a:ext cx="5295900" cy="3847022"/>
          </a:xfrm>
          <a:prstGeom prst="rect">
            <a:avLst/>
          </a:prstGeom>
          <a:ln>
            <a:solidFill>
              <a:schemeClr val="bg1">
                <a:lumMod val="65000"/>
              </a:schemeClr>
            </a:solidFill>
          </a:ln>
        </p:spPr>
      </p:pic>
      <p:sp>
        <p:nvSpPr>
          <p:cNvPr id="12" name="文本框 11"/>
          <p:cNvSpPr txBox="1"/>
          <p:nvPr userDrawn="1"/>
        </p:nvSpPr>
        <p:spPr>
          <a:xfrm>
            <a:off x="333477" y="6061002"/>
            <a:ext cx="3183885"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选择“设计”</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“变体”</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“颜色”；</a:t>
            </a:r>
            <a:endParaRPr lang="en-US" sz="1200" spc="150">
              <a:latin typeface="微软雅黑" panose="020B0503020204020204" charset="-122"/>
              <a:ea typeface="微软雅黑" panose="020B0503020204020204" charset="-122"/>
            </a:endParaRPr>
          </a:p>
        </p:txBody>
      </p:sp>
      <p:sp>
        <p:nvSpPr>
          <p:cNvPr id="13" name="文本框 12"/>
          <p:cNvSpPr txBox="1"/>
          <p:nvPr userDrawn="1"/>
        </p:nvSpPr>
        <p:spPr>
          <a:xfrm>
            <a:off x="6360651" y="6061002"/>
            <a:ext cx="45624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选择你喜欢的颜色搭配，模板一秒调整为你选颜色。</a:t>
            </a:r>
            <a:endParaRPr lang="en-US" sz="1200" spc="150">
              <a:latin typeface="微软雅黑" panose="020B0503020204020204" charset="-122"/>
              <a:ea typeface="微软雅黑" panose="020B0503020204020204" charset="-122"/>
            </a:endParaRPr>
          </a:p>
        </p:txBody>
      </p:sp>
      <p:pic>
        <p:nvPicPr>
          <p:cNvPr id="14" name="图片 13"/>
          <p:cNvPicPr>
            <a:picLocks noChangeAspect="1"/>
          </p:cNvPicPr>
          <p:nvPr userDrawn="1"/>
        </p:nvPicPr>
        <p:blipFill>
          <a:blip r:embed="rId4"/>
          <a:stretch>
            <a:fillRect/>
          </a:stretch>
        </p:blipFill>
        <p:spPr>
          <a:xfrm>
            <a:off x="3005928" y="2609333"/>
            <a:ext cx="819667" cy="819667"/>
          </a:xfrm>
          <a:prstGeom prst="rect">
            <a:avLst/>
          </a:prstGeom>
          <a:effectLst>
            <a:outerShdw blurRad="50800" dist="38100" dir="2700000" algn="tl" rotWithShape="0">
              <a:prstClr val="black">
                <a:alpha val="40000"/>
              </a:prstClr>
            </a:outerShdw>
          </a:effectLst>
        </p:spPr>
      </p:pic>
      <p:pic>
        <p:nvPicPr>
          <p:cNvPr id="15" name="图片 14"/>
          <p:cNvPicPr>
            <a:picLocks noChangeAspect="1"/>
          </p:cNvPicPr>
          <p:nvPr userDrawn="1"/>
        </p:nvPicPr>
        <p:blipFill>
          <a:blip r:embed="rId4"/>
          <a:stretch>
            <a:fillRect/>
          </a:stretch>
        </p:blipFill>
        <p:spPr>
          <a:xfrm>
            <a:off x="10787853" y="4257158"/>
            <a:ext cx="819667" cy="819667"/>
          </a:xfrm>
          <a:prstGeom prst="rect">
            <a:avLst/>
          </a:prstGeom>
          <a:effectLst>
            <a:outerShdw blurRad="50800" dist="38100" dir="2700000" algn="tl" rotWithShape="0">
              <a:prstClr val="black">
                <a:alpha val="40000"/>
              </a:prstClr>
            </a:outerShdw>
          </a:effectLst>
        </p:spPr>
      </p:pic>
    </p:spTree>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模板使用技巧 2">
    <p:spTree>
      <p:nvGrpSpPr>
        <p:cNvPr id="1" name=""/>
        <p:cNvGrpSpPr/>
        <p:nvPr/>
      </p:nvGrpSpPr>
      <p:grpSpPr>
        <a:xfrm>
          <a:off x="0" y="0"/>
          <a:ext cx="0" cy="0"/>
          <a:chOff x="0" y="0"/>
          <a:chExt cx="0" cy="0"/>
        </a:xfrm>
      </p:grpSpPr>
      <p:sp>
        <p:nvSpPr>
          <p:cNvPr id="3" name="矩形 2"/>
          <p:cNvSpPr/>
          <p:nvPr userDrawn="1"/>
        </p:nvSpPr>
        <p:spPr>
          <a:xfrm>
            <a:off x="440603" y="759873"/>
            <a:ext cx="1750800" cy="369332"/>
          </a:xfrm>
          <a:prstGeom prst="rect">
            <a:avLst/>
          </a:prstGeom>
        </p:spPr>
        <p:txBody>
          <a:bodyPr wrap="none">
            <a:spAutoFit/>
          </a:bodyPr>
          <a:lstStyle/>
          <a:p>
            <a:pPr defTabSz="609600"/>
            <a:r>
              <a:rPr lang="zh-CN" altLang="en-US" sz="1800">
                <a:solidFill>
                  <a:schemeClr val="tx1">
                    <a:lumMod val="75000"/>
                    <a:lumOff val="25000"/>
                  </a:schemeClr>
                </a:solidFill>
                <a:latin typeface="Segoe UI Light" panose="020B0502040204020203"/>
                <a:ea typeface="微软雅黑" panose="020B0503020204020204" charset="-122"/>
                <a:cs typeface="Segoe UI Light" panose="020B0502040204020203"/>
              </a:rPr>
              <a:t>模板使用技巧</a:t>
            </a:r>
            <a:r>
              <a:rPr lang="en-US" altLang="zh-CN" sz="1800">
                <a:solidFill>
                  <a:schemeClr val="tx1">
                    <a:lumMod val="75000"/>
                    <a:lumOff val="25000"/>
                  </a:schemeClr>
                </a:solidFill>
                <a:latin typeface="Segoe UI Light" panose="020B0502040204020203"/>
                <a:ea typeface="微软雅黑" panose="020B0503020204020204" charset="-122"/>
                <a:cs typeface="Segoe UI Light" panose="020B0502040204020203"/>
              </a:rPr>
              <a:t> 2</a:t>
            </a:r>
            <a:endParaRPr lang="zh-CN" altLang="en-US" sz="18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sp>
        <p:nvSpPr>
          <p:cNvPr id="4" name="矩形 3"/>
          <p:cNvSpPr/>
          <p:nvPr userDrawn="1"/>
        </p:nvSpPr>
        <p:spPr>
          <a:xfrm>
            <a:off x="440603" y="182445"/>
            <a:ext cx="777777" cy="246221"/>
          </a:xfrm>
          <a:prstGeom prst="rect">
            <a:avLst/>
          </a:prstGeom>
        </p:spPr>
        <p:txBody>
          <a:bodyPr wrap="none">
            <a:spAutoFit/>
          </a:bodyPr>
          <a:lstStyle/>
          <a:p>
            <a:pPr defTabSz="609600"/>
            <a:r>
              <a:rPr kumimoji="1" lang="en-US" altLang="zh-CN" sz="1000" dirty="0">
                <a:solidFill>
                  <a:schemeClr val="tx1">
                    <a:lumMod val="75000"/>
                    <a:lumOff val="25000"/>
                  </a:schemeClr>
                </a:solidFill>
                <a:latin typeface="Segoe UI Light" panose="020B0502040204020203"/>
                <a:ea typeface="微软雅黑" panose="020B0503020204020204" charset="-122"/>
                <a:cs typeface="Segoe UI Light" panose="020B0502040204020203"/>
              </a:rPr>
              <a:t>OfficePLUS</a:t>
            </a:r>
            <a:endParaRPr lang="zh-CN" altLang="en-US" sz="1000" dirty="0">
              <a:solidFill>
                <a:schemeClr val="tx1">
                  <a:lumMod val="75000"/>
                  <a:lumOff val="25000"/>
                </a:schemeClr>
              </a:solidFill>
              <a:latin typeface="Segoe UI Light" panose="020B0502040204020203"/>
              <a:ea typeface="微软雅黑" panose="020B0503020204020204" charset="-122"/>
              <a:cs typeface="Segoe UI Light" panose="020B0502040204020203"/>
            </a:endParaRPr>
          </a:p>
        </p:txBody>
      </p:sp>
      <p:pic>
        <p:nvPicPr>
          <p:cNvPr id="5" name="图片 4"/>
          <p:cNvPicPr>
            <a:picLocks noChangeAspect="1"/>
          </p:cNvPicPr>
          <p:nvPr userDrawn="1"/>
        </p:nvPicPr>
        <p:blipFill>
          <a:blip r:embed="rId2"/>
          <a:stretch>
            <a:fillRect/>
          </a:stretch>
        </p:blipFill>
        <p:spPr>
          <a:xfrm>
            <a:off x="431800" y="2138895"/>
            <a:ext cx="5295899" cy="3847021"/>
          </a:xfrm>
          <a:prstGeom prst="rect">
            <a:avLst/>
          </a:prstGeom>
          <a:ln>
            <a:solidFill>
              <a:schemeClr val="bg1">
                <a:lumMod val="65000"/>
              </a:schemeClr>
            </a:solidFill>
          </a:ln>
        </p:spPr>
      </p:pic>
      <p:pic>
        <p:nvPicPr>
          <p:cNvPr id="6" name="图片 5"/>
          <p:cNvPicPr>
            <a:picLocks noChangeAspect="1"/>
          </p:cNvPicPr>
          <p:nvPr userDrawn="1"/>
        </p:nvPicPr>
        <p:blipFill>
          <a:blip r:embed="rId3"/>
          <a:stretch>
            <a:fillRect/>
          </a:stretch>
        </p:blipFill>
        <p:spPr>
          <a:xfrm>
            <a:off x="6464301" y="2138895"/>
            <a:ext cx="5295900" cy="3847022"/>
          </a:xfrm>
          <a:prstGeom prst="rect">
            <a:avLst/>
          </a:prstGeom>
          <a:ln>
            <a:solidFill>
              <a:schemeClr val="bg1">
                <a:lumMod val="65000"/>
              </a:schemeClr>
            </a:solidFill>
          </a:ln>
        </p:spPr>
      </p:pic>
      <p:sp>
        <p:nvSpPr>
          <p:cNvPr id="7" name="文本框 6"/>
          <p:cNvSpPr txBox="1"/>
          <p:nvPr userDrawn="1"/>
        </p:nvSpPr>
        <p:spPr>
          <a:xfrm>
            <a:off x="431800" y="1174234"/>
            <a:ext cx="3467616" cy="584775"/>
          </a:xfrm>
          <a:prstGeom prst="rect">
            <a:avLst/>
          </a:prstGeom>
          <a:noFill/>
        </p:spPr>
        <p:txBody>
          <a:bodyPr wrap="none" rtlCol="0">
            <a:spAutoFit/>
          </a:bodyPr>
          <a:lstStyle/>
          <a:p>
            <a:r>
              <a:rPr lang="zh-CN" altLang="en-US" sz="3200" b="1">
                <a:solidFill>
                  <a:schemeClr val="tx1">
                    <a:lumMod val="85000"/>
                    <a:lumOff val="15000"/>
                  </a:schemeClr>
                </a:solidFill>
                <a:latin typeface="微软雅黑" panose="020B0503020204020204" charset="-122"/>
                <a:ea typeface="微软雅黑" panose="020B0503020204020204" charset="-122"/>
              </a:rPr>
              <a:t>随时添加模板样式</a:t>
            </a:r>
            <a:endParaRPr lang="en-US" sz="3200" b="1">
              <a:solidFill>
                <a:schemeClr val="tx1">
                  <a:lumMod val="85000"/>
                  <a:lumOff val="15000"/>
                </a:schemeClr>
              </a:solidFill>
              <a:latin typeface="微软雅黑" panose="020B0503020204020204" charset="-122"/>
              <a:ea typeface="微软雅黑" panose="020B0503020204020204" charset="-122"/>
            </a:endParaRPr>
          </a:p>
        </p:txBody>
      </p:sp>
      <p:sp>
        <p:nvSpPr>
          <p:cNvPr id="8" name="文本框 7"/>
          <p:cNvSpPr txBox="1"/>
          <p:nvPr userDrawn="1"/>
        </p:nvSpPr>
        <p:spPr>
          <a:xfrm>
            <a:off x="333477" y="6061002"/>
            <a:ext cx="3010761"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1.</a:t>
            </a:r>
            <a:r>
              <a:rPr lang="zh-CN" altLang="en-US" sz="1200" spc="150">
                <a:latin typeface="微软雅黑" panose="020B0503020204020204" charset="-122"/>
                <a:ea typeface="微软雅黑" panose="020B0503020204020204" charset="-122"/>
              </a:rPr>
              <a:t> 选择“开始”</a:t>
            </a:r>
            <a:r>
              <a:rPr lang="en-US" altLang="zh-CN" sz="1200" spc="150">
                <a:latin typeface="微软雅黑" panose="020B0503020204020204" charset="-122"/>
                <a:ea typeface="微软雅黑" panose="020B0503020204020204" charset="-122"/>
              </a:rPr>
              <a:t>-</a:t>
            </a:r>
            <a:r>
              <a:rPr lang="zh-CN" altLang="en-US" sz="1200" spc="150">
                <a:latin typeface="微软雅黑" panose="020B0503020204020204" charset="-122"/>
                <a:ea typeface="微软雅黑" panose="020B0503020204020204" charset="-122"/>
              </a:rPr>
              <a:t>“新建幻灯片”；</a:t>
            </a:r>
            <a:endParaRPr lang="en-US" sz="1200" spc="150">
              <a:latin typeface="微软雅黑" panose="020B0503020204020204" charset="-122"/>
              <a:ea typeface="微软雅黑" panose="020B0503020204020204" charset="-122"/>
            </a:endParaRPr>
          </a:p>
        </p:txBody>
      </p:sp>
      <p:sp>
        <p:nvSpPr>
          <p:cNvPr id="9" name="文本框 8"/>
          <p:cNvSpPr txBox="1"/>
          <p:nvPr userDrawn="1"/>
        </p:nvSpPr>
        <p:spPr>
          <a:xfrm>
            <a:off x="6360651" y="6061002"/>
            <a:ext cx="5256567" cy="276999"/>
          </a:xfrm>
          <a:prstGeom prst="rect">
            <a:avLst/>
          </a:prstGeom>
          <a:noFill/>
        </p:spPr>
        <p:txBody>
          <a:bodyPr wrap="none" rtlCol="0">
            <a:spAutoFit/>
          </a:bodyPr>
          <a:lstStyle/>
          <a:p>
            <a:r>
              <a:rPr lang="en-US" sz="1200" spc="150">
                <a:latin typeface="微软雅黑" panose="020B0503020204020204" charset="-122"/>
                <a:ea typeface="微软雅黑" panose="020B0503020204020204" charset="-122"/>
              </a:rPr>
              <a:t>2.</a:t>
            </a:r>
            <a:r>
              <a:rPr lang="zh-CN" altLang="en-US" sz="1200" spc="150">
                <a:latin typeface="微软雅黑" panose="020B0503020204020204" charset="-122"/>
                <a:ea typeface="微软雅黑" panose="020B0503020204020204" charset="-122"/>
              </a:rPr>
              <a:t> 选择你需要的页面，如封面页，目录页，副标题页，内容页等</a:t>
            </a:r>
            <a:r>
              <a:rPr lang="en-US" altLang="zh-CN" sz="1200" spc="150">
                <a:latin typeface="微软雅黑" panose="020B0503020204020204" charset="-122"/>
                <a:ea typeface="微软雅黑" panose="020B0503020204020204" charset="-122"/>
              </a:rPr>
              <a:t>…</a:t>
            </a:r>
            <a:endParaRPr lang="en-US" sz="1200" spc="150">
              <a:latin typeface="微软雅黑" panose="020B0503020204020204" charset="-122"/>
              <a:ea typeface="微软雅黑" panose="020B0503020204020204" charset="-122"/>
            </a:endParaRPr>
          </a:p>
        </p:txBody>
      </p:sp>
      <p:pic>
        <p:nvPicPr>
          <p:cNvPr id="10" name="图片 9"/>
          <p:cNvPicPr>
            <a:picLocks noChangeAspect="1"/>
          </p:cNvPicPr>
          <p:nvPr userDrawn="1"/>
        </p:nvPicPr>
        <p:blipFill>
          <a:blip r:embed="rId4"/>
          <a:stretch>
            <a:fillRect/>
          </a:stretch>
        </p:blipFill>
        <p:spPr>
          <a:xfrm>
            <a:off x="700878" y="2428358"/>
            <a:ext cx="819667" cy="819667"/>
          </a:xfrm>
          <a:prstGeom prst="rect">
            <a:avLst/>
          </a:prstGeom>
          <a:effectLst>
            <a:outerShdw blurRad="50800" dist="38100" dir="2700000" algn="tl" rotWithShape="0">
              <a:prstClr val="black">
                <a:alpha val="40000"/>
              </a:prstClr>
            </a:outerShdw>
          </a:effectLst>
        </p:spPr>
      </p:pic>
    </p:spTree>
  </p:cSld>
  <p:clrMapOvr>
    <a:masterClrMapping/>
  </p:clrMapOvr>
  <p:transition spd="slow">
    <p:wip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关注微软Office文档">
    <p:spTree>
      <p:nvGrpSpPr>
        <p:cNvPr id="1" name=""/>
        <p:cNvGrpSpPr/>
        <p:nvPr/>
      </p:nvGrpSpPr>
      <p:grpSpPr>
        <a:xfrm>
          <a:off x="0" y="0"/>
          <a:ext cx="0" cy="0"/>
          <a:chOff x="0" y="0"/>
          <a:chExt cx="0" cy="0"/>
        </a:xfrm>
      </p:grpSpPr>
      <p:sp>
        <p:nvSpPr>
          <p:cNvPr id="3" name="矩形 2"/>
          <p:cNvSpPr/>
          <p:nvPr userDrawn="1"/>
        </p:nvSpPr>
        <p:spPr>
          <a:xfrm>
            <a:off x="0" y="3429000"/>
            <a:ext cx="12192000" cy="3429000"/>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4" name="矩形: 圆角 3"/>
          <p:cNvSpPr/>
          <p:nvPr userDrawn="1"/>
        </p:nvSpPr>
        <p:spPr>
          <a:xfrm>
            <a:off x="1079465" y="1527629"/>
            <a:ext cx="3802742" cy="3802742"/>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pic>
        <p:nvPicPr>
          <p:cNvPr id="5" name="图片 4" descr="图片包含 纵横字谜, 文字&#10;&#10;已生成极高可信度的说明"/>
          <p:cNvPicPr>
            <a:picLocks noChangeAspect="1"/>
          </p:cNvPicPr>
          <p:nvPr userDrawn="1"/>
        </p:nvPicPr>
        <p:blipFill>
          <a:blip r:embed="rId2">
            <a:clrChange>
              <a:clrFrom>
                <a:srgbClr val="FFFFFF"/>
              </a:clrFrom>
              <a:clrTo>
                <a:srgbClr val="FFFFFF">
                  <a:alpha val="0"/>
                </a:srgbClr>
              </a:clrTo>
            </a:clrChange>
          </a:blip>
          <a:stretch>
            <a:fillRect/>
          </a:stretch>
        </p:blipFill>
        <p:spPr>
          <a:xfrm>
            <a:off x="1308065" y="1756229"/>
            <a:ext cx="3345542" cy="3345542"/>
          </a:xfrm>
          <a:prstGeom prst="rect">
            <a:avLst/>
          </a:prstGeom>
        </p:spPr>
      </p:pic>
      <p:sp>
        <p:nvSpPr>
          <p:cNvPr id="6" name="文本框 5"/>
          <p:cNvSpPr txBox="1"/>
          <p:nvPr userDrawn="1"/>
        </p:nvSpPr>
        <p:spPr>
          <a:xfrm>
            <a:off x="5239657" y="1566506"/>
            <a:ext cx="6013185" cy="3549241"/>
          </a:xfrm>
          <a:prstGeom prst="rect">
            <a:avLst/>
          </a:prstGeom>
          <a:noFill/>
        </p:spPr>
        <p:txBody>
          <a:bodyPr wrap="none" rtlCol="0">
            <a:spAutoFit/>
          </a:bodyPr>
          <a:lstStyle/>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免费下载更多</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微软官方</a:t>
            </a:r>
            <a:r>
              <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PPT</a:t>
            </a:r>
            <a:r>
              <a:rPr lang="zh-CN" altLang="en-US"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模板</a:t>
            </a:r>
            <a:endParaRPr lang="en-US" altLang="zh-CN" sz="3600" b="1" kern="0">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微信扫码关注</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nSpc>
                <a:spcPct val="150000"/>
              </a:lnSpc>
              <a:spcBef>
                <a:spcPts val="600"/>
              </a:spcBef>
            </a:pP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微软</a:t>
            </a:r>
            <a:r>
              <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」服务号</a:t>
            </a:r>
            <a:endParaRPr lang="en-US" altLang="zh-CN" sz="36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pic>
        <p:nvPicPr>
          <p:cNvPr id="7" name="图片 6">
            <a:hlinkClick r:id="rId3"/>
          </p:cNvPr>
          <p:cNvPicPr>
            <a:picLocks noChangeAspect="1"/>
          </p:cNvPicPr>
          <p:nvPr userDrawn="1"/>
        </p:nvPicPr>
        <p:blipFill>
          <a:blip r:embed="rId4" cstate="print">
            <a:extLst>
              <a:ext uri="{BEBA8EAE-BF5A-486C-A8C5-ECC9F3942E4B}">
                <a14:imgProps xmlns:a14="http://schemas.microsoft.com/office/drawing/2010/main">
                  <a14:imgLayer r:embed="rId5">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8" name="图片 7" descr="图片包含 室内, 文字, 纵横字谜, 物体&#10;&#10;自动生成的说明"/>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486998" y="1935162"/>
            <a:ext cx="2987676" cy="2987676"/>
          </a:xfrm>
          <a:prstGeom prst="rect">
            <a:avLst/>
          </a:prstGeom>
        </p:spPr>
      </p:pic>
    </p:spTree>
  </p:cSld>
  <p:clrMapOvr>
    <a:masterClrMapping/>
  </p:clrMapOvr>
  <p:transition spd="slow">
    <p:wip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微软黑科技">
    <p:spTree>
      <p:nvGrpSpPr>
        <p:cNvPr id="1" name=""/>
        <p:cNvGrpSpPr/>
        <p:nvPr/>
      </p:nvGrpSpPr>
      <p:grpSpPr>
        <a:xfrm>
          <a:off x="0" y="0"/>
          <a:ext cx="0" cy="0"/>
          <a:chOff x="0" y="0"/>
          <a:chExt cx="0" cy="0"/>
        </a:xfrm>
      </p:grpSpPr>
      <p:cxnSp>
        <p:nvCxnSpPr>
          <p:cNvPr id="4" name="直接连接符 3"/>
          <p:cNvCxnSpPr/>
          <p:nvPr userDrawn="1"/>
        </p:nvCxnSpPr>
        <p:spPr>
          <a:xfrm>
            <a:off x="0" y="657288"/>
            <a:ext cx="12192000" cy="0"/>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6" name="矩形 5"/>
          <p:cNvSpPr/>
          <p:nvPr userDrawn="1"/>
        </p:nvSpPr>
        <p:spPr>
          <a:xfrm>
            <a:off x="0" y="3091547"/>
            <a:ext cx="12192000" cy="3766453"/>
          </a:xfrm>
          <a:prstGeom prst="rect">
            <a:avLst/>
          </a:prstGeom>
          <a:solidFill>
            <a:srgbClr val="E73A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8" name="矩形: 圆角 7"/>
          <p:cNvSpPr/>
          <p:nvPr userDrawn="1"/>
        </p:nvSpPr>
        <p:spPr>
          <a:xfrm>
            <a:off x="621395"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9" name="矩形: 圆角 8"/>
          <p:cNvSpPr/>
          <p:nvPr userDrawn="1"/>
        </p:nvSpPr>
        <p:spPr>
          <a:xfrm>
            <a:off x="4374467"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0" name="文本框 9"/>
          <p:cNvSpPr txBox="1"/>
          <p:nvPr userDrawn="1"/>
        </p:nvSpPr>
        <p:spPr>
          <a:xfrm>
            <a:off x="1656327" y="286129"/>
            <a:ext cx="8879354" cy="670120"/>
          </a:xfrm>
          <a:prstGeom prst="rect">
            <a:avLst/>
          </a:prstGeom>
          <a:solidFill>
            <a:schemeClr val="bg1"/>
          </a:solidFill>
        </p:spPr>
        <p:txBody>
          <a:bodyPr wrap="none" rtlCol="0">
            <a:spAutoFit/>
          </a:bodyPr>
          <a:lstStyle/>
          <a:p>
            <a:pPr algn="ctr">
              <a:lnSpc>
                <a:spcPct val="130000"/>
              </a:lnSpc>
              <a:spcBef>
                <a:spcPts val="600"/>
              </a:spcBef>
            </a:pPr>
            <a:r>
              <a:rPr lang="zh-CN" altLang="en-US" sz="3200" b="1" kern="0">
                <a:latin typeface="微软雅黑" panose="020B0503020204020204" charset="-122"/>
                <a:ea typeface="微软雅黑" panose="020B0503020204020204" charset="-122"/>
                <a:cs typeface="+mn-ea"/>
                <a:sym typeface="+mn-lt"/>
              </a:rPr>
              <a:t> 微信扫描小程序码，使用微软移动办公黑科技 </a:t>
            </a:r>
            <a:endParaRPr lang="en-US" sz="3200" b="1" kern="0" dirty="0">
              <a:latin typeface="微软雅黑" panose="020B0503020204020204" charset="-122"/>
              <a:ea typeface="微软雅黑" panose="020B0503020204020204" charset="-122"/>
              <a:cs typeface="+mn-ea"/>
              <a:sym typeface="+mn-lt"/>
            </a:endParaRPr>
          </a:p>
        </p:txBody>
      </p:sp>
      <p:cxnSp>
        <p:nvCxnSpPr>
          <p:cNvPr id="11" name="直接连接符 10"/>
          <p:cNvCxnSpPr/>
          <p:nvPr userDrawn="1"/>
        </p:nvCxnSpPr>
        <p:spPr>
          <a:xfrm flipH="1">
            <a:off x="1523089"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userDrawn="1"/>
        </p:nvCxnSpPr>
        <p:spPr>
          <a:xfrm flipH="1">
            <a:off x="10402443" y="369629"/>
            <a:ext cx="266460" cy="622048"/>
          </a:xfrm>
          <a:prstGeom prst="line">
            <a:avLst/>
          </a:prstGeom>
          <a:ln>
            <a:solidFill>
              <a:srgbClr val="E73A1C"/>
            </a:solidFill>
          </a:ln>
        </p:spPr>
        <p:style>
          <a:lnRef idx="1">
            <a:schemeClr val="accent1"/>
          </a:lnRef>
          <a:fillRef idx="0">
            <a:schemeClr val="accent1"/>
          </a:fillRef>
          <a:effectRef idx="0">
            <a:schemeClr val="accent1"/>
          </a:effectRef>
          <a:fontRef idx="minor">
            <a:schemeClr val="tx1"/>
          </a:fontRef>
        </p:style>
      </p:cxnSp>
      <p:sp>
        <p:nvSpPr>
          <p:cNvPr id="13" name="矩形: 圆角 12"/>
          <p:cNvSpPr/>
          <p:nvPr userDrawn="1"/>
        </p:nvSpPr>
        <p:spPr>
          <a:xfrm>
            <a:off x="8159751" y="1362836"/>
            <a:ext cx="3462340" cy="3462340"/>
          </a:xfrm>
          <a:prstGeom prst="roundRect">
            <a:avLst>
              <a:gd name="adj" fmla="val 5598"/>
            </a:avLst>
          </a:prstGeom>
          <a:solidFill>
            <a:schemeClr val="bg1"/>
          </a:solidFill>
          <a:ln>
            <a:solidFill>
              <a:schemeClr val="bg1">
                <a:lumMod val="75000"/>
              </a:schemeClr>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en-US" sz="1400" dirty="0">
              <a:latin typeface="微软雅黑" panose="020B0503020204020204" charset="-122"/>
              <a:ea typeface="微软雅黑" panose="020B0503020204020204" charset="-122"/>
            </a:endParaRPr>
          </a:p>
        </p:txBody>
      </p:sp>
      <p:sp>
        <p:nvSpPr>
          <p:cNvPr id="17" name="文本框 16"/>
          <p:cNvSpPr txBox="1"/>
          <p:nvPr userDrawn="1"/>
        </p:nvSpPr>
        <p:spPr>
          <a:xfrm>
            <a:off x="987447" y="5138740"/>
            <a:ext cx="2730235"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在微信访问</a:t>
            </a:r>
            <a:r>
              <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OneDrive</a:t>
            </a: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Office</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文档 」</a:t>
            </a:r>
            <a:endParaRPr lang="en-US" sz="2000" b="1" kern="0" dirty="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p:txBody>
      </p:sp>
      <p:sp>
        <p:nvSpPr>
          <p:cNvPr id="18" name="文本框 17"/>
          <p:cNvSpPr txBox="1"/>
          <p:nvPr userDrawn="1"/>
        </p:nvSpPr>
        <p:spPr>
          <a:xfrm>
            <a:off x="4862328" y="5138740"/>
            <a:ext cx="2467342"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让你的文档会说话</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微软听听文档 」</a:t>
            </a:r>
          </a:p>
        </p:txBody>
      </p:sp>
      <p:sp>
        <p:nvSpPr>
          <p:cNvPr id="19" name="文本框 18"/>
          <p:cNvSpPr txBox="1"/>
          <p:nvPr userDrawn="1"/>
        </p:nvSpPr>
        <p:spPr>
          <a:xfrm>
            <a:off x="8644425" y="5138740"/>
            <a:ext cx="2492990" cy="907428"/>
          </a:xfrm>
          <a:prstGeom prst="rect">
            <a:avLst/>
          </a:prstGeom>
          <a:noFill/>
        </p:spPr>
        <p:txBody>
          <a:bodyPr wrap="none" rtlCol="0">
            <a:spAutoFit/>
          </a:bodyPr>
          <a:lstStyle/>
          <a:p>
            <a:pPr algn="ctr">
              <a:lnSpc>
                <a:spcPct val="140000"/>
              </a:lnSpc>
            </a:pPr>
            <a:r>
              <a:rPr lang="zh-CN" altLang="en-US"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你的文档创作小助手</a:t>
            </a:r>
            <a:endParaRPr lang="en-US" altLang="zh-CN" sz="2000" kern="0">
              <a:solidFill>
                <a:schemeClr val="bg1">
                  <a:alpha val="77000"/>
                </a:schemeClr>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endParaRPr>
          </a:p>
          <a:p>
            <a:pPr algn="ctr">
              <a:lnSpc>
                <a:spcPct val="140000"/>
              </a:lnSpc>
            </a:pP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 「 微软</a:t>
            </a:r>
            <a:r>
              <a:rPr lang="en-US" altLang="zh-CN"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AI</a:t>
            </a:r>
            <a:r>
              <a:rPr lang="zh-CN" altLang="en-US" sz="2000" b="1" kern="0">
                <a:solidFill>
                  <a:schemeClr val="bg1"/>
                </a:solidFill>
                <a:effectLst>
                  <a:outerShdw blurRad="38100" dist="38100" dir="2700000" algn="tl">
                    <a:srgbClr val="000000">
                      <a:alpha val="43137"/>
                    </a:srgbClr>
                  </a:outerShdw>
                </a:effectLst>
                <a:latin typeface="微软雅黑" panose="020B0503020204020204" charset="-122"/>
                <a:ea typeface="微软雅黑" panose="020B0503020204020204" charset="-122"/>
                <a:cs typeface="+mn-ea"/>
                <a:sym typeface="+mn-lt"/>
              </a:rPr>
              <a:t>识图 」</a:t>
            </a:r>
          </a:p>
        </p:txBody>
      </p:sp>
      <p:cxnSp>
        <p:nvCxnSpPr>
          <p:cNvPr id="20" name="直接连接符 19"/>
          <p:cNvCxnSpPr/>
          <p:nvPr userDrawn="1"/>
        </p:nvCxnSpPr>
        <p:spPr>
          <a:xfrm>
            <a:off x="419803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userDrawn="1"/>
        </p:nvCxnSpPr>
        <p:spPr>
          <a:xfrm>
            <a:off x="7976215" y="5330650"/>
            <a:ext cx="0" cy="653143"/>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pic>
        <p:nvPicPr>
          <p:cNvPr id="22" name="图片 21">
            <a:hlinkClick r:id="rId2"/>
          </p:cNvPr>
          <p:cNvPicPr>
            <a:picLocks noChangeAspect="1"/>
          </p:cNvPicPr>
          <p:nvPr userDrawn="1"/>
        </p:nvPicPr>
        <p:blipFill>
          <a:blip r:embed="rId3" cstate="print">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tretch>
            <a:fillRect/>
          </a:stretch>
        </p:blipFill>
        <p:spPr>
          <a:xfrm>
            <a:off x="5239657" y="6345797"/>
            <a:ext cx="1712686" cy="226074"/>
          </a:xfrm>
          <a:prstGeom prst="rect">
            <a:avLst/>
          </a:prstGeom>
        </p:spPr>
      </p:pic>
      <p:pic>
        <p:nvPicPr>
          <p:cNvPr id="3" name="图片 2"/>
          <p:cNvPicPr>
            <a:picLocks noChangeAspect="1"/>
          </p:cNvPicPr>
          <p:nvPr userDrawn="1"/>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4728716" y="1726788"/>
            <a:ext cx="2743200" cy="2743200"/>
          </a:xfrm>
          <a:prstGeom prst="rect">
            <a:avLst/>
          </a:prstGeom>
        </p:spPr>
      </p:pic>
      <p:pic>
        <p:nvPicPr>
          <p:cNvPr id="7" name="图片 6"/>
          <p:cNvPicPr>
            <a:picLocks noChangeAspect="1"/>
          </p:cNvPicPr>
          <p:nvPr userDrawn="1"/>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974482" y="1726788"/>
            <a:ext cx="2743200" cy="2743200"/>
          </a:xfrm>
          <a:prstGeom prst="rect">
            <a:avLst/>
          </a:prstGeom>
        </p:spPr>
      </p:pic>
      <p:pic>
        <p:nvPicPr>
          <p:cNvPr id="24" name="图片 23"/>
          <p:cNvPicPr>
            <a:picLocks noChangeAspect="1"/>
          </p:cNvPicPr>
          <p:nvPr userDrawn="1"/>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519320" y="1726788"/>
            <a:ext cx="2743200" cy="2743200"/>
          </a:xfrm>
          <a:prstGeom prst="rect">
            <a:avLst/>
          </a:prstGeom>
        </p:spPr>
      </p:pic>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三项目录页">
    <p:spTree>
      <p:nvGrpSpPr>
        <p:cNvPr id="1" name=""/>
        <p:cNvGrpSpPr/>
        <p:nvPr/>
      </p:nvGrpSpPr>
      <p:grpSpPr>
        <a:xfrm>
          <a:off x="0" y="0"/>
          <a:ext cx="0" cy="0"/>
          <a:chOff x="0" y="0"/>
          <a:chExt cx="0" cy="0"/>
        </a:xfrm>
      </p:grpSpPr>
      <p:sp>
        <p:nvSpPr>
          <p:cNvPr id="3" name="文本占位符 2"/>
          <p:cNvSpPr>
            <a:spLocks noGrp="1"/>
          </p:cNvSpPr>
          <p:nvPr>
            <p:ph type="body" sz="quarter" idx="11" hasCustomPrompt="1"/>
          </p:nvPr>
        </p:nvSpPr>
        <p:spPr>
          <a:xfrm>
            <a:off x="3702530"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51" name="矩形 50"/>
          <p:cNvSpPr/>
          <p:nvPr userDrawn="1"/>
        </p:nvSpPr>
        <p:spPr>
          <a:xfrm>
            <a:off x="6096000" y="1076279"/>
            <a:ext cx="6219825" cy="23632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图片占位符 48"/>
          <p:cNvSpPr>
            <a:spLocks noGrp="1"/>
          </p:cNvSpPr>
          <p:nvPr>
            <p:ph type="pic" sz="quarter" idx="10"/>
          </p:nvPr>
        </p:nvSpPr>
        <p:spPr>
          <a:xfrm>
            <a:off x="715217" y="853629"/>
            <a:ext cx="5762087" cy="2262078"/>
          </a:xfrm>
          <a:prstGeom prst="rect">
            <a:avLst/>
          </a:prstGeom>
          <a:effectLst>
            <a:outerShdw blurRad="254000" dist="165100" dir="2700000" algn="ctr" rotWithShape="0">
              <a:prstClr val="black">
                <a:alpha val="40000"/>
              </a:prstClr>
            </a:outerShdw>
          </a:effectLst>
        </p:spPr>
        <p:txBody>
          <a:bodyPr/>
          <a:lstStyle/>
          <a:p>
            <a:endParaRPr lang="zh-CN" altLang="en-US"/>
          </a:p>
        </p:txBody>
      </p:sp>
      <p:grpSp>
        <p:nvGrpSpPr>
          <p:cNvPr id="50" name="组合 49"/>
          <p:cNvGrpSpPr/>
          <p:nvPr userDrawn="1"/>
        </p:nvGrpSpPr>
        <p:grpSpPr>
          <a:xfrm>
            <a:off x="-6579190" y="-442650"/>
            <a:ext cx="24301094" cy="7743300"/>
            <a:chOff x="-6579190" y="-442650"/>
            <a:chExt cx="24301094" cy="7743300"/>
          </a:xfrm>
        </p:grpSpPr>
        <p:grpSp>
          <p:nvGrpSpPr>
            <p:cNvPr id="7" name="组合 6"/>
            <p:cNvGrpSpPr/>
            <p:nvPr userDrawn="1"/>
          </p:nvGrpSpPr>
          <p:grpSpPr>
            <a:xfrm>
              <a:off x="-6579190" y="-442650"/>
              <a:ext cx="15844379" cy="7743300"/>
              <a:chOff x="-7074490" y="-442650"/>
              <a:chExt cx="15844379" cy="7743300"/>
            </a:xfrm>
          </p:grpSpPr>
          <p:sp>
            <p:nvSpPr>
              <p:cNvPr id="8" name="任意多边形: 形状 7"/>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29" name="组合 28"/>
            <p:cNvGrpSpPr/>
            <p:nvPr userDrawn="1"/>
          </p:nvGrpSpPr>
          <p:grpSpPr>
            <a:xfrm>
              <a:off x="1877525" y="-442650"/>
              <a:ext cx="15844379" cy="7743300"/>
              <a:chOff x="-7074490" y="-442650"/>
              <a:chExt cx="15844379" cy="7743300"/>
            </a:xfrm>
          </p:grpSpPr>
          <p:sp>
            <p:nvSpPr>
              <p:cNvPr id="30" name="任意多边形: 形状 29"/>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cxnSp>
        <p:nvCxnSpPr>
          <p:cNvPr id="53" name="直接连接符 52"/>
          <p:cNvCxnSpPr/>
          <p:nvPr userDrawn="1"/>
        </p:nvCxnSpPr>
        <p:spPr>
          <a:xfrm>
            <a:off x="695325" y="49528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userDrawn="1"/>
        </p:nvCxnSpPr>
        <p:spPr>
          <a:xfrm>
            <a:off x="695325" y="54766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55" name="组合 54"/>
          <p:cNvGrpSpPr/>
          <p:nvPr userDrawn="1"/>
        </p:nvGrpSpPr>
        <p:grpSpPr>
          <a:xfrm>
            <a:off x="695325" y="6292750"/>
            <a:ext cx="10801350" cy="3266"/>
            <a:chOff x="695325" y="6292750"/>
            <a:chExt cx="10801350" cy="3266"/>
          </a:xfrm>
        </p:grpSpPr>
        <p:cxnSp>
          <p:nvCxnSpPr>
            <p:cNvPr id="56" name="直接连接符 55"/>
            <p:cNvCxnSpPr/>
            <p:nvPr/>
          </p:nvCxnSpPr>
          <p:spPr>
            <a:xfrm>
              <a:off x="695325" y="6296016"/>
              <a:ext cx="108013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userDrawn="1"/>
        </p:nvSpPr>
        <p:spPr>
          <a:xfrm>
            <a:off x="3110096" y="4514458"/>
            <a:ext cx="697627" cy="646331"/>
          </a:xfrm>
          <a:prstGeom prst="rect">
            <a:avLst/>
          </a:prstGeom>
          <a:noFill/>
        </p:spPr>
        <p:txBody>
          <a:bodyPr wrap="none" rtlCol="0">
            <a:spAutoFit/>
          </a:bodyPr>
          <a:lstStyle/>
          <a:p>
            <a:r>
              <a:rPr lang="en-US" altLang="zh-CN" sz="3600" dirty="0">
                <a:solidFill>
                  <a:schemeClr val="bg1">
                    <a:lumMod val="85000"/>
                  </a:schemeClr>
                </a:solidFill>
              </a:rPr>
              <a:t>01</a:t>
            </a:r>
            <a:endParaRPr lang="zh-CN" altLang="en-US" sz="3600" dirty="0">
              <a:solidFill>
                <a:schemeClr val="bg1">
                  <a:lumMod val="85000"/>
                </a:schemeClr>
              </a:solidFill>
            </a:endParaRPr>
          </a:p>
        </p:txBody>
      </p:sp>
      <p:sp>
        <p:nvSpPr>
          <p:cNvPr id="60" name="矩形 59"/>
          <p:cNvSpPr/>
          <p:nvPr userDrawn="1"/>
        </p:nvSpPr>
        <p:spPr>
          <a:xfrm>
            <a:off x="3511673" y="4468728"/>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userDrawn="1"/>
        </p:nvSpPr>
        <p:spPr>
          <a:xfrm>
            <a:off x="5989180" y="4513543"/>
            <a:ext cx="697627" cy="646331"/>
          </a:xfrm>
          <a:prstGeom prst="rect">
            <a:avLst/>
          </a:prstGeom>
          <a:noFill/>
        </p:spPr>
        <p:txBody>
          <a:bodyPr wrap="none" rtlCol="0">
            <a:spAutoFit/>
          </a:bodyPr>
          <a:lstStyle/>
          <a:p>
            <a:r>
              <a:rPr lang="en-US" altLang="zh-CN" sz="3600" dirty="0">
                <a:solidFill>
                  <a:schemeClr val="bg1">
                    <a:lumMod val="85000"/>
                  </a:schemeClr>
                </a:solidFill>
              </a:rPr>
              <a:t>02</a:t>
            </a:r>
            <a:endParaRPr lang="zh-CN" altLang="en-US" sz="3600" dirty="0">
              <a:solidFill>
                <a:schemeClr val="bg1">
                  <a:lumMod val="85000"/>
                </a:schemeClr>
              </a:solidFill>
            </a:endParaRPr>
          </a:p>
        </p:txBody>
      </p:sp>
      <p:sp>
        <p:nvSpPr>
          <p:cNvPr id="63" name="矩形 62"/>
          <p:cNvSpPr/>
          <p:nvPr userDrawn="1"/>
        </p:nvSpPr>
        <p:spPr>
          <a:xfrm>
            <a:off x="6390757" y="445067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p:cNvSpPr txBox="1"/>
          <p:nvPr userDrawn="1"/>
        </p:nvSpPr>
        <p:spPr>
          <a:xfrm>
            <a:off x="8869119" y="4521656"/>
            <a:ext cx="697627" cy="646331"/>
          </a:xfrm>
          <a:prstGeom prst="rect">
            <a:avLst/>
          </a:prstGeom>
          <a:noFill/>
        </p:spPr>
        <p:txBody>
          <a:bodyPr wrap="none" rtlCol="0">
            <a:spAutoFit/>
          </a:bodyPr>
          <a:lstStyle/>
          <a:p>
            <a:r>
              <a:rPr lang="en-US" altLang="zh-CN" sz="3600" dirty="0">
                <a:solidFill>
                  <a:schemeClr val="bg1">
                    <a:lumMod val="85000"/>
                  </a:schemeClr>
                </a:solidFill>
              </a:rPr>
              <a:t>03</a:t>
            </a:r>
            <a:endParaRPr lang="zh-CN" altLang="en-US" sz="3600" dirty="0">
              <a:solidFill>
                <a:schemeClr val="bg1">
                  <a:lumMod val="85000"/>
                </a:schemeClr>
              </a:solidFill>
            </a:endParaRPr>
          </a:p>
        </p:txBody>
      </p:sp>
      <p:sp>
        <p:nvSpPr>
          <p:cNvPr id="66" name="矩形 65"/>
          <p:cNvSpPr/>
          <p:nvPr userDrawn="1"/>
        </p:nvSpPr>
        <p:spPr>
          <a:xfrm>
            <a:off x="9270696" y="447091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userDrawn="1"/>
        </p:nvSpPr>
        <p:spPr>
          <a:xfrm>
            <a:off x="7409931" y="2677055"/>
            <a:ext cx="4275529" cy="1107996"/>
          </a:xfrm>
          <a:prstGeom prst="rect">
            <a:avLst/>
          </a:prstGeom>
          <a:noFill/>
        </p:spPr>
        <p:txBody>
          <a:bodyPr wrap="none" rtlCol="0">
            <a:spAutoFit/>
          </a:bodyPr>
          <a:lstStyle/>
          <a:p>
            <a:r>
              <a:rPr lang="en-US" altLang="zh-CN" sz="6600" b="1" dirty="0">
                <a:solidFill>
                  <a:schemeClr val="tx1">
                    <a:lumMod val="75000"/>
                    <a:lumOff val="25000"/>
                  </a:schemeClr>
                </a:solidFill>
              </a:rPr>
              <a:t>CONTENT</a:t>
            </a:r>
            <a:endParaRPr lang="zh-CN" altLang="en-US" sz="6600" b="1" dirty="0">
              <a:solidFill>
                <a:schemeClr val="tx1">
                  <a:lumMod val="75000"/>
                  <a:lumOff val="25000"/>
                </a:schemeClr>
              </a:solidFill>
            </a:endParaRPr>
          </a:p>
        </p:txBody>
      </p:sp>
      <p:sp>
        <p:nvSpPr>
          <p:cNvPr id="68" name="矩形 67"/>
          <p:cNvSpPr/>
          <p:nvPr userDrawn="1"/>
        </p:nvSpPr>
        <p:spPr>
          <a:xfrm>
            <a:off x="10629900" y="1101680"/>
            <a:ext cx="590550" cy="165145"/>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占位符 2"/>
          <p:cNvSpPr>
            <a:spLocks noGrp="1"/>
          </p:cNvSpPr>
          <p:nvPr>
            <p:ph type="body" sz="quarter" idx="12" hasCustomPrompt="1"/>
          </p:nvPr>
        </p:nvSpPr>
        <p:spPr>
          <a:xfrm>
            <a:off x="6601938"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72" name="文本占位符 2"/>
          <p:cNvSpPr>
            <a:spLocks noGrp="1"/>
          </p:cNvSpPr>
          <p:nvPr>
            <p:ph type="body" sz="quarter" idx="13" hasCustomPrompt="1"/>
          </p:nvPr>
        </p:nvSpPr>
        <p:spPr>
          <a:xfrm>
            <a:off x="9475685"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Tree>
  </p:cSld>
  <p:clrMapOvr>
    <a:masterClrMapping/>
  </p:clrMapOvr>
  <p:transition spd="slow">
    <p:wipe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四项目录页">
    <p:spTree>
      <p:nvGrpSpPr>
        <p:cNvPr id="1" name=""/>
        <p:cNvGrpSpPr/>
        <p:nvPr/>
      </p:nvGrpSpPr>
      <p:grpSpPr>
        <a:xfrm>
          <a:off x="0" y="0"/>
          <a:ext cx="0" cy="0"/>
          <a:chOff x="0" y="0"/>
          <a:chExt cx="0" cy="0"/>
        </a:xfrm>
      </p:grpSpPr>
      <p:sp>
        <p:nvSpPr>
          <p:cNvPr id="3" name="文本占位符 2"/>
          <p:cNvSpPr>
            <a:spLocks noGrp="1"/>
          </p:cNvSpPr>
          <p:nvPr>
            <p:ph type="body" sz="quarter" idx="11" hasCustomPrompt="1"/>
          </p:nvPr>
        </p:nvSpPr>
        <p:spPr>
          <a:xfrm>
            <a:off x="2110462"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51" name="矩形 50"/>
          <p:cNvSpPr/>
          <p:nvPr userDrawn="1"/>
        </p:nvSpPr>
        <p:spPr>
          <a:xfrm>
            <a:off x="6096000" y="1076279"/>
            <a:ext cx="6219825" cy="236320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图片占位符 48"/>
          <p:cNvSpPr>
            <a:spLocks noGrp="1"/>
          </p:cNvSpPr>
          <p:nvPr>
            <p:ph type="pic" sz="quarter" idx="10"/>
          </p:nvPr>
        </p:nvSpPr>
        <p:spPr>
          <a:xfrm>
            <a:off x="689817" y="853629"/>
            <a:ext cx="5762087" cy="2262078"/>
          </a:xfrm>
          <a:prstGeom prst="rect">
            <a:avLst/>
          </a:prstGeom>
          <a:effectLst>
            <a:outerShdw blurRad="254000" dist="165100" dir="2700000" algn="ctr" rotWithShape="0">
              <a:prstClr val="black">
                <a:alpha val="40000"/>
              </a:prstClr>
            </a:outerShdw>
          </a:effectLst>
        </p:spPr>
        <p:txBody>
          <a:bodyPr/>
          <a:lstStyle/>
          <a:p>
            <a:endParaRPr lang="zh-CN" altLang="en-US"/>
          </a:p>
        </p:txBody>
      </p:sp>
      <p:grpSp>
        <p:nvGrpSpPr>
          <p:cNvPr id="50" name="组合 49"/>
          <p:cNvGrpSpPr/>
          <p:nvPr userDrawn="1"/>
        </p:nvGrpSpPr>
        <p:grpSpPr>
          <a:xfrm>
            <a:off x="-6579190" y="-442650"/>
            <a:ext cx="24301094" cy="7743300"/>
            <a:chOff x="-6579190" y="-442650"/>
            <a:chExt cx="24301094" cy="7743300"/>
          </a:xfrm>
        </p:grpSpPr>
        <p:grpSp>
          <p:nvGrpSpPr>
            <p:cNvPr id="7" name="组合 6"/>
            <p:cNvGrpSpPr/>
            <p:nvPr userDrawn="1"/>
          </p:nvGrpSpPr>
          <p:grpSpPr>
            <a:xfrm>
              <a:off x="-6579190" y="-442650"/>
              <a:ext cx="15844379" cy="7743300"/>
              <a:chOff x="-7074490" y="-442650"/>
              <a:chExt cx="15844379" cy="7743300"/>
            </a:xfrm>
          </p:grpSpPr>
          <p:sp>
            <p:nvSpPr>
              <p:cNvPr id="8" name="任意多边形: 形状 7"/>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29" name="组合 28"/>
            <p:cNvGrpSpPr/>
            <p:nvPr userDrawn="1"/>
          </p:nvGrpSpPr>
          <p:grpSpPr>
            <a:xfrm>
              <a:off x="1877525" y="-442650"/>
              <a:ext cx="15844379" cy="7743300"/>
              <a:chOff x="-7074490" y="-442650"/>
              <a:chExt cx="15844379" cy="7743300"/>
            </a:xfrm>
          </p:grpSpPr>
          <p:sp>
            <p:nvSpPr>
              <p:cNvPr id="30" name="任意多边形: 形状 29"/>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cxnSp>
        <p:nvCxnSpPr>
          <p:cNvPr id="53" name="直接连接符 52"/>
          <p:cNvCxnSpPr/>
          <p:nvPr userDrawn="1"/>
        </p:nvCxnSpPr>
        <p:spPr>
          <a:xfrm>
            <a:off x="695325" y="49528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userDrawn="1"/>
        </p:nvCxnSpPr>
        <p:spPr>
          <a:xfrm>
            <a:off x="695325" y="54766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55" name="组合 54"/>
          <p:cNvGrpSpPr/>
          <p:nvPr userDrawn="1"/>
        </p:nvGrpSpPr>
        <p:grpSpPr>
          <a:xfrm>
            <a:off x="695325" y="6292750"/>
            <a:ext cx="10801350" cy="3266"/>
            <a:chOff x="695325" y="6292750"/>
            <a:chExt cx="10801350" cy="3266"/>
          </a:xfrm>
        </p:grpSpPr>
        <p:cxnSp>
          <p:nvCxnSpPr>
            <p:cNvPr id="56" name="直接连接符 55"/>
            <p:cNvCxnSpPr/>
            <p:nvPr/>
          </p:nvCxnSpPr>
          <p:spPr>
            <a:xfrm>
              <a:off x="695325" y="6296016"/>
              <a:ext cx="108013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userDrawn="1"/>
        </p:nvSpPr>
        <p:spPr>
          <a:xfrm>
            <a:off x="1518028" y="4514458"/>
            <a:ext cx="697627" cy="646331"/>
          </a:xfrm>
          <a:prstGeom prst="rect">
            <a:avLst/>
          </a:prstGeom>
          <a:noFill/>
        </p:spPr>
        <p:txBody>
          <a:bodyPr wrap="none" rtlCol="0">
            <a:spAutoFit/>
          </a:bodyPr>
          <a:lstStyle/>
          <a:p>
            <a:r>
              <a:rPr lang="en-US" altLang="zh-CN" sz="3600" dirty="0">
                <a:solidFill>
                  <a:schemeClr val="bg1">
                    <a:lumMod val="85000"/>
                  </a:schemeClr>
                </a:solidFill>
              </a:rPr>
              <a:t>01</a:t>
            </a:r>
            <a:endParaRPr lang="zh-CN" altLang="en-US" sz="3600" dirty="0">
              <a:solidFill>
                <a:schemeClr val="bg1">
                  <a:lumMod val="85000"/>
                </a:schemeClr>
              </a:solidFill>
            </a:endParaRPr>
          </a:p>
        </p:txBody>
      </p:sp>
      <p:sp>
        <p:nvSpPr>
          <p:cNvPr id="60" name="矩形 59"/>
          <p:cNvSpPr/>
          <p:nvPr userDrawn="1"/>
        </p:nvSpPr>
        <p:spPr>
          <a:xfrm>
            <a:off x="1919605" y="4468728"/>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userDrawn="1"/>
        </p:nvSpPr>
        <p:spPr>
          <a:xfrm>
            <a:off x="4181212" y="4513543"/>
            <a:ext cx="697627" cy="646331"/>
          </a:xfrm>
          <a:prstGeom prst="rect">
            <a:avLst/>
          </a:prstGeom>
          <a:noFill/>
        </p:spPr>
        <p:txBody>
          <a:bodyPr wrap="none" rtlCol="0">
            <a:spAutoFit/>
          </a:bodyPr>
          <a:lstStyle/>
          <a:p>
            <a:r>
              <a:rPr lang="en-US" altLang="zh-CN" sz="3600" dirty="0">
                <a:solidFill>
                  <a:schemeClr val="bg1">
                    <a:lumMod val="85000"/>
                  </a:schemeClr>
                </a:solidFill>
              </a:rPr>
              <a:t>02</a:t>
            </a:r>
            <a:endParaRPr lang="zh-CN" altLang="en-US" sz="3600" dirty="0">
              <a:solidFill>
                <a:schemeClr val="bg1">
                  <a:lumMod val="85000"/>
                </a:schemeClr>
              </a:solidFill>
            </a:endParaRPr>
          </a:p>
        </p:txBody>
      </p:sp>
      <p:sp>
        <p:nvSpPr>
          <p:cNvPr id="63" name="矩形 62"/>
          <p:cNvSpPr/>
          <p:nvPr userDrawn="1"/>
        </p:nvSpPr>
        <p:spPr>
          <a:xfrm>
            <a:off x="4582789" y="445067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p:cNvSpPr txBox="1"/>
          <p:nvPr userDrawn="1"/>
        </p:nvSpPr>
        <p:spPr>
          <a:xfrm>
            <a:off x="6857951" y="4521656"/>
            <a:ext cx="697627" cy="646331"/>
          </a:xfrm>
          <a:prstGeom prst="rect">
            <a:avLst/>
          </a:prstGeom>
          <a:noFill/>
        </p:spPr>
        <p:txBody>
          <a:bodyPr wrap="none" rtlCol="0">
            <a:spAutoFit/>
          </a:bodyPr>
          <a:lstStyle/>
          <a:p>
            <a:r>
              <a:rPr lang="en-US" altLang="zh-CN" sz="3600" dirty="0">
                <a:solidFill>
                  <a:schemeClr val="bg1">
                    <a:lumMod val="85000"/>
                  </a:schemeClr>
                </a:solidFill>
              </a:rPr>
              <a:t>03</a:t>
            </a:r>
            <a:endParaRPr lang="zh-CN" altLang="en-US" sz="3600" dirty="0">
              <a:solidFill>
                <a:schemeClr val="bg1">
                  <a:lumMod val="85000"/>
                </a:schemeClr>
              </a:solidFill>
            </a:endParaRPr>
          </a:p>
        </p:txBody>
      </p:sp>
      <p:sp>
        <p:nvSpPr>
          <p:cNvPr id="66" name="矩形 65"/>
          <p:cNvSpPr/>
          <p:nvPr userDrawn="1"/>
        </p:nvSpPr>
        <p:spPr>
          <a:xfrm>
            <a:off x="7259528" y="447091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userDrawn="1"/>
        </p:nvSpPr>
        <p:spPr>
          <a:xfrm>
            <a:off x="7409931" y="2677055"/>
            <a:ext cx="4275529" cy="1107996"/>
          </a:xfrm>
          <a:prstGeom prst="rect">
            <a:avLst/>
          </a:prstGeom>
          <a:noFill/>
        </p:spPr>
        <p:txBody>
          <a:bodyPr wrap="none" rtlCol="0">
            <a:spAutoFit/>
          </a:bodyPr>
          <a:lstStyle/>
          <a:p>
            <a:r>
              <a:rPr lang="en-US" altLang="zh-CN" sz="6600" b="1" dirty="0">
                <a:solidFill>
                  <a:schemeClr val="tx1">
                    <a:lumMod val="75000"/>
                    <a:lumOff val="25000"/>
                  </a:schemeClr>
                </a:solidFill>
              </a:rPr>
              <a:t>CONTENT</a:t>
            </a:r>
            <a:endParaRPr lang="zh-CN" altLang="en-US" sz="6600" b="1" dirty="0">
              <a:solidFill>
                <a:schemeClr val="tx1">
                  <a:lumMod val="75000"/>
                  <a:lumOff val="25000"/>
                </a:schemeClr>
              </a:solidFill>
            </a:endParaRPr>
          </a:p>
        </p:txBody>
      </p:sp>
      <p:sp>
        <p:nvSpPr>
          <p:cNvPr id="68" name="矩形 67"/>
          <p:cNvSpPr/>
          <p:nvPr userDrawn="1"/>
        </p:nvSpPr>
        <p:spPr>
          <a:xfrm>
            <a:off x="10629900" y="1101680"/>
            <a:ext cx="590550" cy="165145"/>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占位符 2"/>
          <p:cNvSpPr>
            <a:spLocks noGrp="1"/>
          </p:cNvSpPr>
          <p:nvPr>
            <p:ph type="body" sz="quarter" idx="12" hasCustomPrompt="1"/>
          </p:nvPr>
        </p:nvSpPr>
        <p:spPr>
          <a:xfrm>
            <a:off x="4766008"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72" name="文本占位符 2"/>
          <p:cNvSpPr>
            <a:spLocks noGrp="1"/>
          </p:cNvSpPr>
          <p:nvPr>
            <p:ph type="body" sz="quarter" idx="13" hasCustomPrompt="1"/>
          </p:nvPr>
        </p:nvSpPr>
        <p:spPr>
          <a:xfrm>
            <a:off x="7421554"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64" name="文本框 63"/>
          <p:cNvSpPr txBox="1"/>
          <p:nvPr userDrawn="1"/>
        </p:nvSpPr>
        <p:spPr>
          <a:xfrm>
            <a:off x="9483235" y="4521656"/>
            <a:ext cx="697627" cy="646331"/>
          </a:xfrm>
          <a:prstGeom prst="rect">
            <a:avLst/>
          </a:prstGeom>
          <a:noFill/>
        </p:spPr>
        <p:txBody>
          <a:bodyPr wrap="none" rtlCol="0">
            <a:spAutoFit/>
          </a:bodyPr>
          <a:lstStyle/>
          <a:p>
            <a:r>
              <a:rPr lang="en-US" altLang="zh-CN" sz="3600" dirty="0">
                <a:solidFill>
                  <a:schemeClr val="bg1">
                    <a:lumMod val="85000"/>
                  </a:schemeClr>
                </a:solidFill>
              </a:rPr>
              <a:t>04</a:t>
            </a:r>
            <a:endParaRPr lang="zh-CN" altLang="en-US" sz="3600" dirty="0">
              <a:solidFill>
                <a:schemeClr val="bg1">
                  <a:lumMod val="85000"/>
                </a:schemeClr>
              </a:solidFill>
            </a:endParaRPr>
          </a:p>
        </p:txBody>
      </p:sp>
      <p:sp>
        <p:nvSpPr>
          <p:cNvPr id="70" name="矩形 69"/>
          <p:cNvSpPr/>
          <p:nvPr userDrawn="1"/>
        </p:nvSpPr>
        <p:spPr>
          <a:xfrm>
            <a:off x="9884812" y="447091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文本占位符 2"/>
          <p:cNvSpPr>
            <a:spLocks noGrp="1"/>
          </p:cNvSpPr>
          <p:nvPr>
            <p:ph type="body" sz="quarter" idx="14" hasCustomPrompt="1"/>
          </p:nvPr>
        </p:nvSpPr>
        <p:spPr>
          <a:xfrm>
            <a:off x="10077101" y="4440286"/>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Tree>
  </p:cSld>
  <p:clrMapOvr>
    <a:masterClrMapping/>
  </p:clrMapOvr>
  <p:transition spd="slow">
    <p:wipe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六项目录页">
    <p:spTree>
      <p:nvGrpSpPr>
        <p:cNvPr id="1" name=""/>
        <p:cNvGrpSpPr/>
        <p:nvPr/>
      </p:nvGrpSpPr>
      <p:grpSpPr>
        <a:xfrm>
          <a:off x="0" y="0"/>
          <a:ext cx="0" cy="0"/>
          <a:chOff x="0" y="0"/>
          <a:chExt cx="0" cy="0"/>
        </a:xfrm>
      </p:grpSpPr>
      <p:sp>
        <p:nvSpPr>
          <p:cNvPr id="3" name="文本占位符 2"/>
          <p:cNvSpPr>
            <a:spLocks noGrp="1"/>
          </p:cNvSpPr>
          <p:nvPr>
            <p:ph type="body" sz="quarter" idx="11" hasCustomPrompt="1"/>
          </p:nvPr>
        </p:nvSpPr>
        <p:spPr>
          <a:xfrm>
            <a:off x="3702530" y="4038092"/>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51" name="矩形 50"/>
          <p:cNvSpPr/>
          <p:nvPr userDrawn="1"/>
        </p:nvSpPr>
        <p:spPr>
          <a:xfrm>
            <a:off x="6096000" y="1076279"/>
            <a:ext cx="6219825" cy="226207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图片占位符 48"/>
          <p:cNvSpPr>
            <a:spLocks noGrp="1"/>
          </p:cNvSpPr>
          <p:nvPr>
            <p:ph type="pic" sz="quarter" idx="10"/>
          </p:nvPr>
        </p:nvSpPr>
        <p:spPr>
          <a:xfrm>
            <a:off x="689817" y="853629"/>
            <a:ext cx="5762087" cy="2262078"/>
          </a:xfrm>
          <a:prstGeom prst="rect">
            <a:avLst/>
          </a:prstGeom>
          <a:effectLst>
            <a:outerShdw blurRad="254000" dist="165100" dir="2700000" algn="ctr" rotWithShape="0">
              <a:prstClr val="black">
                <a:alpha val="40000"/>
              </a:prstClr>
            </a:outerShdw>
          </a:effectLst>
        </p:spPr>
        <p:txBody>
          <a:bodyPr/>
          <a:lstStyle/>
          <a:p>
            <a:endParaRPr lang="zh-CN" altLang="en-US"/>
          </a:p>
        </p:txBody>
      </p:sp>
      <p:grpSp>
        <p:nvGrpSpPr>
          <p:cNvPr id="50" name="组合 49"/>
          <p:cNvGrpSpPr/>
          <p:nvPr userDrawn="1"/>
        </p:nvGrpSpPr>
        <p:grpSpPr>
          <a:xfrm>
            <a:off x="-6579190" y="-442650"/>
            <a:ext cx="24301094" cy="7743300"/>
            <a:chOff x="-6579190" y="-442650"/>
            <a:chExt cx="24301094" cy="7743300"/>
          </a:xfrm>
        </p:grpSpPr>
        <p:grpSp>
          <p:nvGrpSpPr>
            <p:cNvPr id="7" name="组合 6"/>
            <p:cNvGrpSpPr/>
            <p:nvPr userDrawn="1"/>
          </p:nvGrpSpPr>
          <p:grpSpPr>
            <a:xfrm>
              <a:off x="-6579190" y="-442650"/>
              <a:ext cx="15844379" cy="7743300"/>
              <a:chOff x="-7074490" y="-442650"/>
              <a:chExt cx="15844379" cy="7743300"/>
            </a:xfrm>
          </p:grpSpPr>
          <p:sp>
            <p:nvSpPr>
              <p:cNvPr id="8" name="任意多边形: 形状 7"/>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29" name="组合 28"/>
            <p:cNvGrpSpPr/>
            <p:nvPr userDrawn="1"/>
          </p:nvGrpSpPr>
          <p:grpSpPr>
            <a:xfrm>
              <a:off x="1877525" y="-442650"/>
              <a:ext cx="15844379" cy="7743300"/>
              <a:chOff x="-7074490" y="-442650"/>
              <a:chExt cx="15844379" cy="7743300"/>
            </a:xfrm>
          </p:grpSpPr>
          <p:sp>
            <p:nvSpPr>
              <p:cNvPr id="30" name="任意多边形: 形状 29"/>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cxnSp>
        <p:nvCxnSpPr>
          <p:cNvPr id="53" name="直接连接符 52"/>
          <p:cNvCxnSpPr/>
          <p:nvPr userDrawn="1"/>
        </p:nvCxnSpPr>
        <p:spPr>
          <a:xfrm>
            <a:off x="695325" y="49528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userDrawn="1"/>
        </p:nvCxnSpPr>
        <p:spPr>
          <a:xfrm>
            <a:off x="695325" y="54766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55" name="组合 54"/>
          <p:cNvGrpSpPr/>
          <p:nvPr userDrawn="1"/>
        </p:nvGrpSpPr>
        <p:grpSpPr>
          <a:xfrm>
            <a:off x="695325" y="6292750"/>
            <a:ext cx="10801350" cy="3266"/>
            <a:chOff x="695325" y="6292750"/>
            <a:chExt cx="10801350" cy="3266"/>
          </a:xfrm>
        </p:grpSpPr>
        <p:cxnSp>
          <p:nvCxnSpPr>
            <p:cNvPr id="56" name="直接连接符 55"/>
            <p:cNvCxnSpPr/>
            <p:nvPr/>
          </p:nvCxnSpPr>
          <p:spPr>
            <a:xfrm>
              <a:off x="695325" y="6296016"/>
              <a:ext cx="108013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userDrawn="1"/>
        </p:nvSpPr>
        <p:spPr>
          <a:xfrm>
            <a:off x="3110096" y="4112264"/>
            <a:ext cx="697627" cy="646331"/>
          </a:xfrm>
          <a:prstGeom prst="rect">
            <a:avLst/>
          </a:prstGeom>
          <a:noFill/>
        </p:spPr>
        <p:txBody>
          <a:bodyPr wrap="none" rtlCol="0">
            <a:spAutoFit/>
          </a:bodyPr>
          <a:lstStyle/>
          <a:p>
            <a:r>
              <a:rPr lang="en-US" altLang="zh-CN" sz="3600" dirty="0">
                <a:solidFill>
                  <a:schemeClr val="bg1">
                    <a:lumMod val="85000"/>
                  </a:schemeClr>
                </a:solidFill>
              </a:rPr>
              <a:t>01</a:t>
            </a:r>
            <a:endParaRPr lang="zh-CN" altLang="en-US" sz="3600" dirty="0">
              <a:solidFill>
                <a:schemeClr val="bg1">
                  <a:lumMod val="85000"/>
                </a:schemeClr>
              </a:solidFill>
            </a:endParaRPr>
          </a:p>
        </p:txBody>
      </p:sp>
      <p:sp>
        <p:nvSpPr>
          <p:cNvPr id="60" name="矩形 59"/>
          <p:cNvSpPr/>
          <p:nvPr userDrawn="1"/>
        </p:nvSpPr>
        <p:spPr>
          <a:xfrm>
            <a:off x="3511673" y="4066534"/>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61"/>
          <p:cNvSpPr txBox="1"/>
          <p:nvPr userDrawn="1"/>
        </p:nvSpPr>
        <p:spPr>
          <a:xfrm>
            <a:off x="5989180" y="4111349"/>
            <a:ext cx="697627" cy="646331"/>
          </a:xfrm>
          <a:prstGeom prst="rect">
            <a:avLst/>
          </a:prstGeom>
          <a:noFill/>
        </p:spPr>
        <p:txBody>
          <a:bodyPr wrap="none" rtlCol="0">
            <a:spAutoFit/>
          </a:bodyPr>
          <a:lstStyle/>
          <a:p>
            <a:r>
              <a:rPr lang="en-US" altLang="zh-CN" sz="3600" dirty="0">
                <a:solidFill>
                  <a:schemeClr val="bg1">
                    <a:lumMod val="85000"/>
                  </a:schemeClr>
                </a:solidFill>
              </a:rPr>
              <a:t>02</a:t>
            </a:r>
            <a:endParaRPr lang="zh-CN" altLang="en-US" sz="3600" dirty="0">
              <a:solidFill>
                <a:schemeClr val="bg1">
                  <a:lumMod val="85000"/>
                </a:schemeClr>
              </a:solidFill>
            </a:endParaRPr>
          </a:p>
        </p:txBody>
      </p:sp>
      <p:sp>
        <p:nvSpPr>
          <p:cNvPr id="63" name="矩形 62"/>
          <p:cNvSpPr/>
          <p:nvPr userDrawn="1"/>
        </p:nvSpPr>
        <p:spPr>
          <a:xfrm>
            <a:off x="6390757" y="4048482"/>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5" name="文本框 64"/>
          <p:cNvSpPr txBox="1"/>
          <p:nvPr userDrawn="1"/>
        </p:nvSpPr>
        <p:spPr>
          <a:xfrm>
            <a:off x="8869119" y="4119462"/>
            <a:ext cx="697627" cy="646331"/>
          </a:xfrm>
          <a:prstGeom prst="rect">
            <a:avLst/>
          </a:prstGeom>
          <a:noFill/>
        </p:spPr>
        <p:txBody>
          <a:bodyPr wrap="none" rtlCol="0">
            <a:spAutoFit/>
          </a:bodyPr>
          <a:lstStyle/>
          <a:p>
            <a:r>
              <a:rPr lang="en-US" altLang="zh-CN" sz="3600" dirty="0">
                <a:solidFill>
                  <a:schemeClr val="bg1">
                    <a:lumMod val="85000"/>
                  </a:schemeClr>
                </a:solidFill>
              </a:rPr>
              <a:t>03</a:t>
            </a:r>
            <a:endParaRPr lang="zh-CN" altLang="en-US" sz="3600" dirty="0">
              <a:solidFill>
                <a:schemeClr val="bg1">
                  <a:lumMod val="85000"/>
                </a:schemeClr>
              </a:solidFill>
            </a:endParaRPr>
          </a:p>
        </p:txBody>
      </p:sp>
      <p:sp>
        <p:nvSpPr>
          <p:cNvPr id="66" name="矩形 65"/>
          <p:cNvSpPr/>
          <p:nvPr userDrawn="1"/>
        </p:nvSpPr>
        <p:spPr>
          <a:xfrm>
            <a:off x="9270696" y="4068722"/>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66"/>
          <p:cNvSpPr txBox="1"/>
          <p:nvPr userDrawn="1"/>
        </p:nvSpPr>
        <p:spPr>
          <a:xfrm>
            <a:off x="7409931" y="2641071"/>
            <a:ext cx="4275529" cy="1107996"/>
          </a:xfrm>
          <a:prstGeom prst="rect">
            <a:avLst/>
          </a:prstGeom>
          <a:noFill/>
        </p:spPr>
        <p:txBody>
          <a:bodyPr wrap="none" rtlCol="0">
            <a:spAutoFit/>
          </a:bodyPr>
          <a:lstStyle/>
          <a:p>
            <a:r>
              <a:rPr lang="en-US" altLang="zh-CN" sz="6600" b="1" dirty="0">
                <a:solidFill>
                  <a:schemeClr val="tx1">
                    <a:lumMod val="75000"/>
                    <a:lumOff val="25000"/>
                  </a:schemeClr>
                </a:solidFill>
              </a:rPr>
              <a:t>CONTENT</a:t>
            </a:r>
            <a:endParaRPr lang="zh-CN" altLang="en-US" sz="6600" b="1" dirty="0">
              <a:solidFill>
                <a:schemeClr val="tx1">
                  <a:lumMod val="75000"/>
                  <a:lumOff val="25000"/>
                </a:schemeClr>
              </a:solidFill>
            </a:endParaRPr>
          </a:p>
        </p:txBody>
      </p:sp>
      <p:sp>
        <p:nvSpPr>
          <p:cNvPr id="68" name="矩形 67"/>
          <p:cNvSpPr/>
          <p:nvPr userDrawn="1"/>
        </p:nvSpPr>
        <p:spPr>
          <a:xfrm>
            <a:off x="10629900" y="1101680"/>
            <a:ext cx="590550" cy="165145"/>
          </a:xfrm>
          <a:prstGeom prst="rect">
            <a:avLst/>
          </a:prstGeom>
          <a:solidFill>
            <a:schemeClr val="tx1">
              <a:lumMod val="75000"/>
              <a:lumOff val="2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文本占位符 2"/>
          <p:cNvSpPr>
            <a:spLocks noGrp="1"/>
          </p:cNvSpPr>
          <p:nvPr>
            <p:ph type="body" sz="quarter" idx="12" hasCustomPrompt="1"/>
          </p:nvPr>
        </p:nvSpPr>
        <p:spPr>
          <a:xfrm>
            <a:off x="6601938" y="4038092"/>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72" name="文本占位符 2"/>
          <p:cNvSpPr>
            <a:spLocks noGrp="1"/>
          </p:cNvSpPr>
          <p:nvPr>
            <p:ph type="body" sz="quarter" idx="13" hasCustomPrompt="1"/>
          </p:nvPr>
        </p:nvSpPr>
        <p:spPr>
          <a:xfrm>
            <a:off x="9475685" y="4038092"/>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64" name="文本占位符 2"/>
          <p:cNvSpPr>
            <a:spLocks noGrp="1"/>
          </p:cNvSpPr>
          <p:nvPr>
            <p:ph type="body" sz="quarter" idx="14" hasCustomPrompt="1"/>
          </p:nvPr>
        </p:nvSpPr>
        <p:spPr>
          <a:xfrm>
            <a:off x="3702530" y="5178999"/>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70" name="文本框 69"/>
          <p:cNvSpPr txBox="1"/>
          <p:nvPr userDrawn="1"/>
        </p:nvSpPr>
        <p:spPr>
          <a:xfrm>
            <a:off x="3110096" y="5253171"/>
            <a:ext cx="697627" cy="646331"/>
          </a:xfrm>
          <a:prstGeom prst="rect">
            <a:avLst/>
          </a:prstGeom>
          <a:noFill/>
        </p:spPr>
        <p:txBody>
          <a:bodyPr wrap="none" rtlCol="0">
            <a:spAutoFit/>
          </a:bodyPr>
          <a:lstStyle/>
          <a:p>
            <a:r>
              <a:rPr lang="en-US" altLang="zh-CN" sz="3600" dirty="0">
                <a:solidFill>
                  <a:schemeClr val="bg1">
                    <a:lumMod val="85000"/>
                  </a:schemeClr>
                </a:solidFill>
              </a:rPr>
              <a:t>04</a:t>
            </a:r>
            <a:endParaRPr lang="zh-CN" altLang="en-US" sz="3600" dirty="0">
              <a:solidFill>
                <a:schemeClr val="bg1">
                  <a:lumMod val="85000"/>
                </a:schemeClr>
              </a:solidFill>
            </a:endParaRPr>
          </a:p>
        </p:txBody>
      </p:sp>
      <p:sp>
        <p:nvSpPr>
          <p:cNvPr id="73" name="矩形 72"/>
          <p:cNvSpPr/>
          <p:nvPr userDrawn="1"/>
        </p:nvSpPr>
        <p:spPr>
          <a:xfrm>
            <a:off x="3511673" y="5207441"/>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文本框 73"/>
          <p:cNvSpPr txBox="1"/>
          <p:nvPr userDrawn="1"/>
        </p:nvSpPr>
        <p:spPr>
          <a:xfrm>
            <a:off x="5989180" y="5252256"/>
            <a:ext cx="697627" cy="646331"/>
          </a:xfrm>
          <a:prstGeom prst="rect">
            <a:avLst/>
          </a:prstGeom>
          <a:noFill/>
        </p:spPr>
        <p:txBody>
          <a:bodyPr wrap="none" rtlCol="0">
            <a:spAutoFit/>
          </a:bodyPr>
          <a:lstStyle/>
          <a:p>
            <a:r>
              <a:rPr lang="en-US" altLang="zh-CN" sz="3600" dirty="0">
                <a:solidFill>
                  <a:schemeClr val="bg1">
                    <a:lumMod val="85000"/>
                  </a:schemeClr>
                </a:solidFill>
              </a:rPr>
              <a:t>05</a:t>
            </a:r>
            <a:endParaRPr lang="zh-CN" altLang="en-US" sz="3600" dirty="0">
              <a:solidFill>
                <a:schemeClr val="bg1">
                  <a:lumMod val="85000"/>
                </a:schemeClr>
              </a:solidFill>
            </a:endParaRPr>
          </a:p>
        </p:txBody>
      </p:sp>
      <p:sp>
        <p:nvSpPr>
          <p:cNvPr id="75" name="矩形 74"/>
          <p:cNvSpPr/>
          <p:nvPr userDrawn="1"/>
        </p:nvSpPr>
        <p:spPr>
          <a:xfrm>
            <a:off x="6390757" y="5189389"/>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文本框 75"/>
          <p:cNvSpPr txBox="1"/>
          <p:nvPr userDrawn="1"/>
        </p:nvSpPr>
        <p:spPr>
          <a:xfrm>
            <a:off x="8869119" y="5260369"/>
            <a:ext cx="697627" cy="646331"/>
          </a:xfrm>
          <a:prstGeom prst="rect">
            <a:avLst/>
          </a:prstGeom>
          <a:noFill/>
        </p:spPr>
        <p:txBody>
          <a:bodyPr wrap="none" rtlCol="0">
            <a:spAutoFit/>
          </a:bodyPr>
          <a:lstStyle/>
          <a:p>
            <a:r>
              <a:rPr lang="en-US" altLang="zh-CN" sz="3600" dirty="0">
                <a:solidFill>
                  <a:schemeClr val="bg1">
                    <a:lumMod val="85000"/>
                  </a:schemeClr>
                </a:solidFill>
              </a:rPr>
              <a:t>06</a:t>
            </a:r>
            <a:endParaRPr lang="zh-CN" altLang="en-US" sz="3600" dirty="0">
              <a:solidFill>
                <a:schemeClr val="bg1">
                  <a:lumMod val="85000"/>
                </a:schemeClr>
              </a:solidFill>
            </a:endParaRPr>
          </a:p>
        </p:txBody>
      </p:sp>
      <p:sp>
        <p:nvSpPr>
          <p:cNvPr id="77" name="矩形 76"/>
          <p:cNvSpPr/>
          <p:nvPr userDrawn="1"/>
        </p:nvSpPr>
        <p:spPr>
          <a:xfrm>
            <a:off x="9270696" y="5209629"/>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文本占位符 2"/>
          <p:cNvSpPr>
            <a:spLocks noGrp="1"/>
          </p:cNvSpPr>
          <p:nvPr>
            <p:ph type="body" sz="quarter" idx="15" hasCustomPrompt="1"/>
          </p:nvPr>
        </p:nvSpPr>
        <p:spPr>
          <a:xfrm>
            <a:off x="6601938" y="5178999"/>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
        <p:nvSpPr>
          <p:cNvPr id="79" name="文本占位符 2"/>
          <p:cNvSpPr>
            <a:spLocks noGrp="1"/>
          </p:cNvSpPr>
          <p:nvPr>
            <p:ph type="body" sz="quarter" idx="16" hasCustomPrompt="1"/>
          </p:nvPr>
        </p:nvSpPr>
        <p:spPr>
          <a:xfrm>
            <a:off x="9475685" y="5178999"/>
            <a:ext cx="1493935" cy="678391"/>
          </a:xfrm>
          <a:prstGeom prst="rect">
            <a:avLst/>
          </a:prstGeom>
        </p:spPr>
        <p:txBody>
          <a:bodyPr wrap="none">
            <a:spAutoFit/>
          </a:bodyPr>
          <a:lstStyle>
            <a:lvl1pPr marL="0" indent="0">
              <a:lnSpc>
                <a:spcPct val="60000"/>
              </a:lnSpc>
              <a:buNone/>
              <a:defRPr sz="2400" b="1">
                <a:solidFill>
                  <a:schemeClr val="tx1">
                    <a:lumMod val="75000"/>
                    <a:lumOff val="2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Add</a:t>
            </a:r>
          </a:p>
          <a:p>
            <a:pPr lvl="0"/>
            <a:r>
              <a:rPr lang="en-US" altLang="zh-CN" dirty="0"/>
              <a:t>Your title</a:t>
            </a:r>
            <a:endParaRPr lang="zh-CN" altLang="en-US" dirty="0"/>
          </a:p>
        </p:txBody>
      </p:sp>
    </p:spTree>
  </p:cSld>
  <p:clrMapOvr>
    <a:masterClrMapping/>
  </p:clrMapOvr>
  <p:transition spd="slow">
    <p:wipe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grpSp>
        <p:nvGrpSpPr>
          <p:cNvPr id="3" name="组合 2"/>
          <p:cNvGrpSpPr/>
          <p:nvPr userDrawn="1"/>
        </p:nvGrpSpPr>
        <p:grpSpPr>
          <a:xfrm>
            <a:off x="-6579190" y="-442650"/>
            <a:ext cx="24301094" cy="7743300"/>
            <a:chOff x="-6579190" y="-442650"/>
            <a:chExt cx="24301094" cy="7743300"/>
          </a:xfrm>
        </p:grpSpPr>
        <p:grpSp>
          <p:nvGrpSpPr>
            <p:cNvPr id="4" name="组合 3"/>
            <p:cNvGrpSpPr/>
            <p:nvPr userDrawn="1"/>
          </p:nvGrpSpPr>
          <p:grpSpPr>
            <a:xfrm>
              <a:off x="-6579190" y="-442650"/>
              <a:ext cx="15844379" cy="7743300"/>
              <a:chOff x="-7074490" y="-442650"/>
              <a:chExt cx="15844379" cy="7743300"/>
            </a:xfrm>
          </p:grpSpPr>
          <p:sp>
            <p:nvSpPr>
              <p:cNvPr id="26" name="任意多边形: 形状 2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4" name="任意多边形: 形状 3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5" name="组合 4"/>
            <p:cNvGrpSpPr/>
            <p:nvPr userDrawn="1"/>
          </p:nvGrpSpPr>
          <p:grpSpPr>
            <a:xfrm>
              <a:off x="1877525" y="-442650"/>
              <a:ext cx="15844379" cy="7743300"/>
              <a:chOff x="-7074490" y="-442650"/>
              <a:chExt cx="15844379" cy="7743300"/>
            </a:xfrm>
          </p:grpSpPr>
          <p:sp>
            <p:nvSpPr>
              <p:cNvPr id="6" name="任意多边形: 形状 5"/>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7" name="任意多边形: 形状 6"/>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8" name="任意多边形: 形状 7"/>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9" name="任意多边形: 形状 8"/>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0" name="任意多边形: 形状 9"/>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1" name="任意多边形: 形状 10"/>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2" name="任意多边形: 形状 11"/>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3" name="任意多边形: 形状 12"/>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4" name="任意多边形: 形状 13"/>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58" name="文本占位符 57"/>
          <p:cNvSpPr>
            <a:spLocks noGrp="1"/>
          </p:cNvSpPr>
          <p:nvPr>
            <p:ph type="body" sz="quarter" idx="10" hasCustomPrompt="1"/>
          </p:nvPr>
        </p:nvSpPr>
        <p:spPr>
          <a:xfrm>
            <a:off x="3096302" y="2384548"/>
            <a:ext cx="870751" cy="757130"/>
          </a:xfrm>
          <a:prstGeom prst="rect">
            <a:avLst/>
          </a:prstGeom>
          <a:noFill/>
        </p:spPr>
        <p:txBody>
          <a:bodyPr wrap="none" rtlCol="0">
            <a:spAutoFit/>
          </a:bodyPr>
          <a:lstStyle>
            <a:lvl1pPr marL="0" indent="0">
              <a:buFont typeface="Arial" panose="020B0604020202020204" pitchFamily="34" charset="0"/>
              <a:buNone/>
              <a:defRPr lang="zh-CN" altLang="en-US" sz="4800" dirty="0">
                <a:solidFill>
                  <a:schemeClr val="bg1">
                    <a:lumMod val="85000"/>
                  </a:schemeClr>
                </a:solidFill>
              </a:defRPr>
            </a:lvl1pPr>
          </a:lstStyle>
          <a:p>
            <a:pPr marL="0" lvl="0" defTabSz="457200"/>
            <a:r>
              <a:rPr lang="en-US" altLang="zh-CN" dirty="0"/>
              <a:t>01</a:t>
            </a:r>
            <a:endParaRPr lang="zh-CN" altLang="en-US" dirty="0"/>
          </a:p>
        </p:txBody>
      </p:sp>
      <p:sp>
        <p:nvSpPr>
          <p:cNvPr id="46" name="矩形 45"/>
          <p:cNvSpPr/>
          <p:nvPr userDrawn="1"/>
        </p:nvSpPr>
        <p:spPr>
          <a:xfrm>
            <a:off x="4656138" y="-17934"/>
            <a:ext cx="2879725" cy="423909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矩形 48"/>
          <p:cNvSpPr/>
          <p:nvPr userDrawn="1"/>
        </p:nvSpPr>
        <p:spPr>
          <a:xfrm>
            <a:off x="3576767" y="2176047"/>
            <a:ext cx="241660" cy="24336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p:nvPr userDrawn="1"/>
        </p:nvCxnSpPr>
        <p:spPr>
          <a:xfrm>
            <a:off x="3198813" y="3297138"/>
            <a:ext cx="362857" cy="0"/>
          </a:xfrm>
          <a:prstGeom prst="line">
            <a:avLst/>
          </a:prstGeom>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userDrawn="1"/>
        </p:nvCxnSpPr>
        <p:spPr>
          <a:xfrm>
            <a:off x="3198813" y="3295641"/>
            <a:ext cx="2897187"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2" name="矩形 51"/>
          <p:cNvSpPr/>
          <p:nvPr userDrawn="1"/>
        </p:nvSpPr>
        <p:spPr>
          <a:xfrm>
            <a:off x="7442199" y="2368857"/>
            <a:ext cx="93664" cy="54548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标题 9"/>
          <p:cNvSpPr>
            <a:spLocks noGrp="1"/>
          </p:cNvSpPr>
          <p:nvPr>
            <p:ph type="title" hasCustomPrompt="1"/>
          </p:nvPr>
        </p:nvSpPr>
        <p:spPr>
          <a:xfrm>
            <a:off x="3867728" y="2078754"/>
            <a:ext cx="2133918" cy="978729"/>
          </a:xfrm>
          <a:prstGeom prst="rect">
            <a:avLst/>
          </a:prstGeom>
        </p:spPr>
        <p:txBody>
          <a:bodyPr wrap="none">
            <a:spAutoFit/>
          </a:bodyPr>
          <a:lstStyle>
            <a:lvl1pPr>
              <a:defRPr lang="zh-CN" altLang="en-US" sz="3600" b="1" dirty="0">
                <a:solidFill>
                  <a:schemeClr val="tx1">
                    <a:lumMod val="75000"/>
                    <a:lumOff val="25000"/>
                  </a:schemeClr>
                </a:solidFill>
                <a:latin typeface="+mn-lt"/>
                <a:ea typeface="+mn-ea"/>
                <a:cs typeface="+mn-cs"/>
              </a:defRPr>
            </a:lvl1pPr>
          </a:lstStyle>
          <a:p>
            <a:pPr marL="0" lvl="0" defTabSz="457200">
              <a:lnSpc>
                <a:spcPct val="80000"/>
              </a:lnSpc>
            </a:pPr>
            <a:r>
              <a:rPr lang="en-US" altLang="zh-CN" dirty="0"/>
              <a:t>Add </a:t>
            </a:r>
            <a:br>
              <a:rPr lang="en-US" altLang="zh-CN" dirty="0"/>
            </a:br>
            <a:r>
              <a:rPr lang="en-US" altLang="zh-CN" dirty="0"/>
              <a:t>your title</a:t>
            </a:r>
            <a:endParaRPr lang="zh-CN" altLang="en-US" dirty="0"/>
          </a:p>
        </p:txBody>
      </p:sp>
    </p:spTree>
  </p:cSld>
  <p:clrMapOvr>
    <a:masterClrMapping/>
  </p:clrMapOvr>
  <p:transition spd="slow">
    <p:wipe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正文页1">
    <p:spTree>
      <p:nvGrpSpPr>
        <p:cNvPr id="1" name=""/>
        <p:cNvGrpSpPr/>
        <p:nvPr/>
      </p:nvGrpSpPr>
      <p:grpSpPr>
        <a:xfrm>
          <a:off x="0" y="0"/>
          <a:ext cx="0" cy="0"/>
          <a:chOff x="0" y="0"/>
          <a:chExt cx="0" cy="0"/>
        </a:xfrm>
      </p:grpSpPr>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55" name="图片占位符 48"/>
          <p:cNvSpPr>
            <a:spLocks noGrp="1"/>
          </p:cNvSpPr>
          <p:nvPr>
            <p:ph type="pic" sz="quarter" idx="10"/>
          </p:nvPr>
        </p:nvSpPr>
        <p:spPr>
          <a:xfrm>
            <a:off x="1872157" y="1850540"/>
            <a:ext cx="2761455" cy="4100918"/>
          </a:xfrm>
          <a:prstGeom prst="rect">
            <a:avLst/>
          </a:prstGeom>
          <a:effectLst>
            <a:outerShdw blurRad="254000" dist="165100" dir="2700000" algn="ctr" rotWithShape="0">
              <a:prstClr val="black">
                <a:alpha val="40000"/>
              </a:prstClr>
            </a:outerShdw>
          </a:effectLst>
        </p:spPr>
        <p:txBody>
          <a:bodyPr/>
          <a:lstStyle/>
          <a:p>
            <a:endParaRPr lang="zh-CN" altLang="en-US"/>
          </a:p>
        </p:txBody>
      </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正文页2">
    <p:spTree>
      <p:nvGrpSpPr>
        <p:cNvPr id="1" name=""/>
        <p:cNvGrpSpPr/>
        <p:nvPr/>
      </p:nvGrpSpPr>
      <p:grpSpPr>
        <a:xfrm>
          <a:off x="0" y="0"/>
          <a:ext cx="0" cy="0"/>
          <a:chOff x="0" y="0"/>
          <a:chExt cx="0" cy="0"/>
        </a:xfrm>
      </p:grpSpPr>
      <p:sp>
        <p:nvSpPr>
          <p:cNvPr id="54" name="矩形 53"/>
          <p:cNvSpPr/>
          <p:nvPr userDrawn="1"/>
        </p:nvSpPr>
        <p:spPr>
          <a:xfrm>
            <a:off x="708025" y="2423409"/>
            <a:ext cx="2141933" cy="3120141"/>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矩形 54"/>
          <p:cNvSpPr/>
          <p:nvPr userDrawn="1"/>
        </p:nvSpPr>
        <p:spPr>
          <a:xfrm>
            <a:off x="4276536" y="2000253"/>
            <a:ext cx="5756667" cy="36099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图片占位符 48"/>
          <p:cNvSpPr>
            <a:spLocks noGrp="1"/>
          </p:cNvSpPr>
          <p:nvPr>
            <p:ph type="pic" sz="quarter" idx="10"/>
          </p:nvPr>
        </p:nvSpPr>
        <p:spPr>
          <a:xfrm>
            <a:off x="1779846" y="1737916"/>
            <a:ext cx="2761455" cy="4100918"/>
          </a:xfrm>
          <a:prstGeom prst="rect">
            <a:avLst/>
          </a:prstGeom>
          <a:effectLst>
            <a:outerShdw blurRad="254000" dist="165100" dir="2700000" algn="ctr" rotWithShape="0">
              <a:prstClr val="black">
                <a:alpha val="40000"/>
              </a:prstClr>
            </a:outerShdw>
          </a:effectLst>
        </p:spPr>
        <p:txBody>
          <a:bodyPr/>
          <a:lstStyle/>
          <a:p>
            <a:endParaRPr lang="zh-CN" altLang="en-US"/>
          </a:p>
        </p:txBody>
      </p:sp>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正文页3">
    <p:spTree>
      <p:nvGrpSpPr>
        <p:cNvPr id="1" name=""/>
        <p:cNvGrpSpPr/>
        <p:nvPr/>
      </p:nvGrpSpPr>
      <p:grpSpPr>
        <a:xfrm>
          <a:off x="0" y="0"/>
          <a:ext cx="0" cy="0"/>
          <a:chOff x="0" y="0"/>
          <a:chExt cx="0" cy="0"/>
        </a:xfrm>
      </p:grpSpPr>
      <p:grpSp>
        <p:nvGrpSpPr>
          <p:cNvPr id="11" name="组合 10"/>
          <p:cNvGrpSpPr/>
          <p:nvPr userDrawn="1"/>
        </p:nvGrpSpPr>
        <p:grpSpPr>
          <a:xfrm>
            <a:off x="-6579190" y="-442650"/>
            <a:ext cx="24301094" cy="7743300"/>
            <a:chOff x="-6579190" y="-442650"/>
            <a:chExt cx="24301094" cy="7743300"/>
          </a:xfrm>
        </p:grpSpPr>
        <p:grpSp>
          <p:nvGrpSpPr>
            <p:cNvPr id="12" name="组合 11"/>
            <p:cNvGrpSpPr/>
            <p:nvPr userDrawn="1"/>
          </p:nvGrpSpPr>
          <p:grpSpPr>
            <a:xfrm>
              <a:off x="-6579190" y="-442650"/>
              <a:ext cx="15844379" cy="7743300"/>
              <a:chOff x="-7074490" y="-442650"/>
              <a:chExt cx="15844379" cy="7743300"/>
            </a:xfrm>
          </p:grpSpPr>
          <p:sp>
            <p:nvSpPr>
              <p:cNvPr id="34" name="任意多边形: 形状 3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5" name="任意多边形: 形状 3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6" name="任意多边形: 形状 3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7" name="任意多边形: 形状 3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8" name="任意多边形: 形状 3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9" name="任意多边形: 形状 3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0" name="任意多边形: 形状 3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1" name="任意多边形: 形状 4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2" name="任意多边形: 形状 4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3" name="任意多边形: 形状 4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4" name="任意多边形: 形状 4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5" name="任意多边形: 形状 4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6" name="任意多边形: 形状 4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7" name="任意多边形: 形状 4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8" name="任意多边形: 形状 4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49" name="任意多边形: 形状 4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0" name="任意多边形: 形状 4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1" name="任意多边形: 形状 5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2" name="任意多边形: 形状 5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53" name="任意多边形: 形状 5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nvGrpSpPr>
            <p:cNvPr id="13" name="组合 12"/>
            <p:cNvGrpSpPr/>
            <p:nvPr userDrawn="1"/>
          </p:nvGrpSpPr>
          <p:grpSpPr>
            <a:xfrm>
              <a:off x="1877525" y="-442650"/>
              <a:ext cx="15844379" cy="7743300"/>
              <a:chOff x="-7074490" y="-442650"/>
              <a:chExt cx="15844379" cy="7743300"/>
            </a:xfrm>
          </p:grpSpPr>
          <p:sp>
            <p:nvSpPr>
              <p:cNvPr id="14" name="任意多边形: 形状 13"/>
              <p:cNvSpPr/>
              <p:nvPr/>
            </p:nvSpPr>
            <p:spPr>
              <a:xfrm>
                <a:off x="959389"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5" name="任意多边形: 形状 14"/>
              <p:cNvSpPr/>
              <p:nvPr/>
            </p:nvSpPr>
            <p:spPr>
              <a:xfrm>
                <a:off x="536553"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6" name="任意多边形: 形状 15"/>
              <p:cNvSpPr/>
              <p:nvPr/>
            </p:nvSpPr>
            <p:spPr>
              <a:xfrm>
                <a:off x="1137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7" name="任意多边形: 形状 16"/>
              <p:cNvSpPr/>
              <p:nvPr/>
            </p:nvSpPr>
            <p:spPr>
              <a:xfrm>
                <a:off x="-309118"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8" name="任意多边形: 形状 17"/>
              <p:cNvSpPr/>
              <p:nvPr/>
            </p:nvSpPr>
            <p:spPr>
              <a:xfrm>
                <a:off x="-731954"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19" name="任意多边形: 形状 18"/>
              <p:cNvSpPr/>
              <p:nvPr/>
            </p:nvSpPr>
            <p:spPr>
              <a:xfrm>
                <a:off x="-1154790" y="-442650"/>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0" name="任意多边形: 形状 19"/>
              <p:cNvSpPr/>
              <p:nvPr/>
            </p:nvSpPr>
            <p:spPr>
              <a:xfrm>
                <a:off x="-1577625"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1" name="任意多边形: 形状 20"/>
              <p:cNvSpPr/>
              <p:nvPr/>
            </p:nvSpPr>
            <p:spPr>
              <a:xfrm>
                <a:off x="-200046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2" name="任意多边形: 形状 21"/>
              <p:cNvSpPr/>
              <p:nvPr/>
            </p:nvSpPr>
            <p:spPr>
              <a:xfrm>
                <a:off x="-242329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3" name="任意多边形: 形状 22"/>
              <p:cNvSpPr/>
              <p:nvPr/>
            </p:nvSpPr>
            <p:spPr>
              <a:xfrm>
                <a:off x="-284613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4" name="任意多边形: 形状 23"/>
              <p:cNvSpPr/>
              <p:nvPr/>
            </p:nvSpPr>
            <p:spPr>
              <a:xfrm>
                <a:off x="-326896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5" name="任意多边形: 形状 24"/>
              <p:cNvSpPr/>
              <p:nvPr/>
            </p:nvSpPr>
            <p:spPr>
              <a:xfrm>
                <a:off x="-369180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6" name="任意多边形: 形状 25"/>
              <p:cNvSpPr/>
              <p:nvPr/>
            </p:nvSpPr>
            <p:spPr>
              <a:xfrm>
                <a:off x="-411464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7" name="任意多边形: 形状 26"/>
              <p:cNvSpPr/>
              <p:nvPr/>
            </p:nvSpPr>
            <p:spPr>
              <a:xfrm>
                <a:off x="-4537476"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8" name="任意多边形: 形状 27"/>
              <p:cNvSpPr/>
              <p:nvPr/>
            </p:nvSpPr>
            <p:spPr>
              <a:xfrm>
                <a:off x="-4960311"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29" name="任意多边形: 形状 28"/>
              <p:cNvSpPr/>
              <p:nvPr/>
            </p:nvSpPr>
            <p:spPr>
              <a:xfrm>
                <a:off x="-5383147"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0" name="任意多边形: 形状 29"/>
              <p:cNvSpPr/>
              <p:nvPr/>
            </p:nvSpPr>
            <p:spPr>
              <a:xfrm>
                <a:off x="-5805983"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1" name="任意多边形: 形状 30"/>
              <p:cNvSpPr/>
              <p:nvPr/>
            </p:nvSpPr>
            <p:spPr>
              <a:xfrm>
                <a:off x="-6228818"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2" name="任意多边形: 形状 31"/>
              <p:cNvSpPr/>
              <p:nvPr/>
            </p:nvSpPr>
            <p:spPr>
              <a:xfrm>
                <a:off x="-6651654"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sp>
            <p:nvSpPr>
              <p:cNvPr id="33" name="任意多边形: 形状 32"/>
              <p:cNvSpPr/>
              <p:nvPr/>
            </p:nvSpPr>
            <p:spPr>
              <a:xfrm>
                <a:off x="-7074490" y="-442649"/>
                <a:ext cx="7810500" cy="7743299"/>
              </a:xfrm>
              <a:custGeom>
                <a:avLst/>
                <a:gdLst>
                  <a:gd name="connsiteX0" fmla="*/ 0 w 7810500"/>
                  <a:gd name="connsiteY0" fmla="*/ 175533 h 6976383"/>
                  <a:gd name="connsiteX1" fmla="*/ 2533650 w 7810500"/>
                  <a:gd name="connsiteY1" fmla="*/ 594633 h 6976383"/>
                  <a:gd name="connsiteX2" fmla="*/ 4991100 w 7810500"/>
                  <a:gd name="connsiteY2" fmla="*/ 5071383 h 6976383"/>
                  <a:gd name="connsiteX3" fmla="*/ 7810500 w 7810500"/>
                  <a:gd name="connsiteY3" fmla="*/ 6976383 h 6976383"/>
                </a:gdLst>
                <a:ahLst/>
                <a:cxnLst>
                  <a:cxn ang="0">
                    <a:pos x="connsiteX0" y="connsiteY0"/>
                  </a:cxn>
                  <a:cxn ang="0">
                    <a:pos x="connsiteX1" y="connsiteY1"/>
                  </a:cxn>
                  <a:cxn ang="0">
                    <a:pos x="connsiteX2" y="connsiteY2"/>
                  </a:cxn>
                  <a:cxn ang="0">
                    <a:pos x="connsiteX3" y="connsiteY3"/>
                  </a:cxn>
                </a:cxnLst>
                <a:rect l="l" t="t" r="r" b="b"/>
                <a:pathLst>
                  <a:path w="7810500" h="6976383">
                    <a:moveTo>
                      <a:pt x="0" y="175533"/>
                    </a:moveTo>
                    <a:cubicBezTo>
                      <a:pt x="850900" y="-22905"/>
                      <a:pt x="1701800" y="-221342"/>
                      <a:pt x="2533650" y="594633"/>
                    </a:cubicBezTo>
                    <a:cubicBezTo>
                      <a:pt x="3365500" y="1410608"/>
                      <a:pt x="4111625" y="4007758"/>
                      <a:pt x="4991100" y="5071383"/>
                    </a:cubicBezTo>
                    <a:cubicBezTo>
                      <a:pt x="5870575" y="6135008"/>
                      <a:pt x="6840537" y="6555695"/>
                      <a:pt x="7810500" y="6976383"/>
                    </a:cubicBezTo>
                  </a:path>
                </a:pathLst>
              </a:custGeom>
              <a:noFill/>
              <a:ln w="12700" cap="flat" cmpd="sng" algn="ctr">
                <a:gradFill flip="none" rotWithShape="1">
                  <a:gsLst>
                    <a:gs pos="0">
                      <a:schemeClr val="bg1">
                        <a:lumMod val="85000"/>
                        <a:alpha val="20000"/>
                      </a:schemeClr>
                    </a:gs>
                    <a:gs pos="100000">
                      <a:schemeClr val="bg1">
                        <a:lumMod val="85000"/>
                        <a:alpha val="5000"/>
                      </a:schemeClr>
                    </a:gs>
                  </a:gsLst>
                  <a:path path="circle">
                    <a:fillToRect l="50000" t="50000" r="50000" b="50000"/>
                  </a:path>
                  <a:tileRect/>
                </a:gra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lumMod val="100000"/>
                    </a:schemeClr>
                  </a:solidFill>
                </a:endParaRPr>
              </a:p>
            </p:txBody>
          </p:sp>
        </p:grpSp>
      </p:grpSp>
      <p:sp>
        <p:nvSpPr>
          <p:cNvPr id="57" name="图片占位符 48"/>
          <p:cNvSpPr>
            <a:spLocks noGrp="1"/>
          </p:cNvSpPr>
          <p:nvPr>
            <p:ph type="pic" sz="quarter" idx="11"/>
          </p:nvPr>
        </p:nvSpPr>
        <p:spPr>
          <a:xfrm>
            <a:off x="986581" y="4049827"/>
            <a:ext cx="1135674" cy="1141728"/>
          </a:xfrm>
          <a:prstGeom prst="rect">
            <a:avLst/>
          </a:prstGeom>
          <a:effectLst>
            <a:outerShdw blurRad="254000" dist="165100" dir="2700000" algn="ctr" rotWithShape="0">
              <a:prstClr val="black">
                <a:alpha val="40000"/>
              </a:prstClr>
            </a:outerShdw>
          </a:effectLst>
        </p:spPr>
        <p:txBody>
          <a:bodyPr/>
          <a:lstStyle/>
          <a:p>
            <a:endParaRPr lang="zh-CN" altLang="en-US"/>
          </a:p>
        </p:txBody>
      </p:sp>
      <p:sp>
        <p:nvSpPr>
          <p:cNvPr id="56" name="图片占位符 48"/>
          <p:cNvSpPr>
            <a:spLocks noGrp="1"/>
          </p:cNvSpPr>
          <p:nvPr>
            <p:ph type="pic" sz="quarter" idx="10"/>
          </p:nvPr>
        </p:nvSpPr>
        <p:spPr>
          <a:xfrm>
            <a:off x="986581" y="2287272"/>
            <a:ext cx="1135674" cy="1141728"/>
          </a:xfrm>
          <a:prstGeom prst="rect">
            <a:avLst/>
          </a:prstGeom>
          <a:effectLst>
            <a:outerShdw blurRad="254000" dist="165100" dir="2700000" algn="ctr" rotWithShape="0">
              <a:prstClr val="black">
                <a:alpha val="40000"/>
              </a:prstClr>
            </a:outerShdw>
          </a:effectLst>
        </p:spPr>
        <p:txBody>
          <a:bodyPr/>
          <a:lstStyle/>
          <a:p>
            <a:endParaRPr lang="zh-CN" altLang="en-US"/>
          </a:p>
        </p:txBody>
      </p:sp>
      <p:sp>
        <p:nvSpPr>
          <p:cNvPr id="3" name="矩形 2"/>
          <p:cNvSpPr/>
          <p:nvPr userDrawn="1"/>
        </p:nvSpPr>
        <p:spPr>
          <a:xfrm>
            <a:off x="-343825" y="714810"/>
            <a:ext cx="1523999" cy="66116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userDrawn="1"/>
        </p:nvSpPr>
        <p:spPr>
          <a:xfrm>
            <a:off x="0" y="669759"/>
            <a:ext cx="540544" cy="90101"/>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标题 9"/>
          <p:cNvSpPr>
            <a:spLocks noGrp="1"/>
          </p:cNvSpPr>
          <p:nvPr>
            <p:ph type="title" hasCustomPrompt="1"/>
          </p:nvPr>
        </p:nvSpPr>
        <p:spPr>
          <a:xfrm>
            <a:off x="597866" y="495734"/>
            <a:ext cx="2141933" cy="880241"/>
          </a:xfrm>
          <a:prstGeom prst="rect">
            <a:avLst/>
          </a:prstGeom>
        </p:spPr>
        <p:txBody>
          <a:bodyPr wrap="none">
            <a:spAutoFit/>
          </a:bodyPr>
          <a:lstStyle>
            <a:lvl1pPr>
              <a:lnSpc>
                <a:spcPct val="60000"/>
              </a:lnSpc>
              <a:defRPr lang="zh-CN" altLang="en-US" sz="3200" b="1">
                <a:solidFill>
                  <a:schemeClr val="tx1">
                    <a:lumMod val="75000"/>
                    <a:lumOff val="25000"/>
                  </a:schemeClr>
                </a:solidFill>
                <a:latin typeface="+mn-lt"/>
                <a:ea typeface="+mn-ea"/>
                <a:cs typeface="+mn-cs"/>
              </a:defRPr>
            </a:lvl1pPr>
          </a:lstStyle>
          <a:p>
            <a:pPr marL="0" lvl="0" defTabSz="457200">
              <a:lnSpc>
                <a:spcPct val="80000"/>
              </a:lnSpc>
            </a:pPr>
            <a:r>
              <a:rPr lang="en-US" altLang="zh-CN" dirty="0"/>
              <a:t>Results</a:t>
            </a:r>
            <a:br>
              <a:rPr lang="en-US" altLang="zh-CN" dirty="0"/>
            </a:br>
            <a:r>
              <a:rPr lang="en-US" altLang="zh-CN" dirty="0"/>
              <a:t>showcase</a:t>
            </a:r>
            <a:endParaRPr lang="zh-CN" altLang="en-US" dirty="0"/>
          </a:p>
        </p:txBody>
      </p: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7.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heme" Target="../theme/theme2.xml"/><Relationship Id="rId5" Type="http://schemas.openxmlformats.org/officeDocument/2006/relationships/slideLayout" Target="../slideLayouts/slideLayout19.xml"/><Relationship Id="rId4"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34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slow">
    <p:wipe dir="r"/>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4.tif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26.tiff"/><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15.tiff"/><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jp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rot="16200000">
            <a:off x="6394882" y="4862258"/>
            <a:ext cx="1518364" cy="646331"/>
          </a:xfrm>
          <a:prstGeom prst="rect">
            <a:avLst/>
          </a:prstGeom>
          <a:noFill/>
        </p:spPr>
        <p:txBody>
          <a:bodyPr wrap="none" rtlCol="0">
            <a:spAutoFit/>
          </a:bodyPr>
          <a:lstStyle/>
          <a:p>
            <a:r>
              <a:rPr lang="en-US" altLang="zh-CN" sz="3600" spc="600" dirty="0">
                <a:solidFill>
                  <a:schemeClr val="tx1">
                    <a:alpha val="10000"/>
                  </a:schemeClr>
                </a:solidFill>
              </a:rPr>
              <a:t>2019</a:t>
            </a:r>
            <a:endParaRPr lang="zh-CN" altLang="en-US" sz="3600" spc="600" dirty="0">
              <a:solidFill>
                <a:schemeClr val="tx1">
                  <a:alpha val="10000"/>
                </a:schemeClr>
              </a:solidFill>
            </a:endParaRPr>
          </a:p>
        </p:txBody>
      </p:sp>
      <p:sp>
        <p:nvSpPr>
          <p:cNvPr id="3" name="文本占位符 2"/>
          <p:cNvSpPr>
            <a:spLocks noGrp="1"/>
          </p:cNvSpPr>
          <p:nvPr>
            <p:ph type="body" sz="quarter" idx="11"/>
          </p:nvPr>
        </p:nvSpPr>
        <p:spPr>
          <a:xfrm>
            <a:off x="217678" y="1109880"/>
            <a:ext cx="6595618" cy="1569660"/>
          </a:xfrm>
        </p:spPr>
        <p:txBody>
          <a:bodyPr wrap="square"/>
          <a:lstStyle/>
          <a:p>
            <a:r>
              <a:rPr lang="zh-CN" altLang="en-US" dirty="0"/>
              <a:t>迪士尼迈入流媒体市场</a:t>
            </a:r>
          </a:p>
        </p:txBody>
      </p:sp>
      <p:sp>
        <p:nvSpPr>
          <p:cNvPr id="5" name="文本占位符 4"/>
          <p:cNvSpPr>
            <a:spLocks noGrp="1"/>
          </p:cNvSpPr>
          <p:nvPr>
            <p:ph type="body" sz="quarter" idx="13"/>
          </p:nvPr>
        </p:nvSpPr>
        <p:spPr>
          <a:xfrm>
            <a:off x="725805" y="5243830"/>
            <a:ext cx="1225550" cy="257175"/>
          </a:xfrm>
        </p:spPr>
        <p:txBody>
          <a:bodyPr wrap="square"/>
          <a:lstStyle/>
          <a:p>
            <a:r>
              <a:rPr lang="en-US" altLang="zh-CN" dirty="0"/>
              <a:t>2019 / 12/ 08</a:t>
            </a:r>
            <a:endParaRPr lang="zh-CN" altLang="en-US" dirty="0"/>
          </a:p>
        </p:txBody>
      </p:sp>
      <p:sp>
        <p:nvSpPr>
          <p:cNvPr id="11" name="矩形 10"/>
          <p:cNvSpPr/>
          <p:nvPr/>
        </p:nvSpPr>
        <p:spPr>
          <a:xfrm>
            <a:off x="905192" y="3658203"/>
            <a:ext cx="2061210" cy="1143635"/>
          </a:xfrm>
          <a:prstGeom prst="rect">
            <a:avLst/>
          </a:prstGeom>
          <a:solidFill>
            <a:schemeClr val="tx1">
              <a:lumMod val="65000"/>
              <a:lumOff val="35000"/>
            </a:schemeClr>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2" name="文本框 11"/>
          <p:cNvSpPr txBox="1"/>
          <p:nvPr/>
        </p:nvSpPr>
        <p:spPr>
          <a:xfrm>
            <a:off x="936307" y="3769011"/>
            <a:ext cx="2030095" cy="922020"/>
          </a:xfrm>
          <a:prstGeom prst="rect">
            <a:avLst/>
          </a:prstGeom>
          <a:noFill/>
        </p:spPr>
        <p:txBody>
          <a:bodyPr wrap="square" rtlCol="0">
            <a:spAutoFit/>
          </a:bodyPr>
          <a:lstStyle/>
          <a:p>
            <a:r>
              <a:rPr lang="zh-CN" altLang="en-US" dirty="0">
                <a:solidFill>
                  <a:schemeClr val="bg1"/>
                </a:solidFill>
              </a:rPr>
              <a:t>第</a:t>
            </a:r>
            <a:r>
              <a:rPr lang="en-US" altLang="zh-CN" dirty="0">
                <a:solidFill>
                  <a:schemeClr val="bg1"/>
                </a:solidFill>
              </a:rPr>
              <a:t>1</a:t>
            </a:r>
            <a:r>
              <a:rPr lang="zh-CN" altLang="en-US" dirty="0">
                <a:solidFill>
                  <a:schemeClr val="bg1"/>
                </a:solidFill>
              </a:rPr>
              <a:t>小组成员：</a:t>
            </a:r>
          </a:p>
          <a:p>
            <a:r>
              <a:rPr lang="zh-CN" altLang="en-US" dirty="0">
                <a:solidFill>
                  <a:schemeClr val="bg1"/>
                </a:solidFill>
              </a:rPr>
              <a:t>金嘉瑛、程禧茗、</a:t>
            </a:r>
          </a:p>
          <a:p>
            <a:r>
              <a:rPr lang="zh-CN" altLang="en-US" dirty="0">
                <a:solidFill>
                  <a:schemeClr val="bg1"/>
                </a:solidFill>
              </a:rPr>
              <a:t>陈琦蓣、马瑶</a:t>
            </a:r>
          </a:p>
        </p:txBody>
      </p:sp>
      <p:pic>
        <p:nvPicPr>
          <p:cNvPr id="15" name="图片占位符 14" descr="fox"/>
          <p:cNvPicPr>
            <a:picLocks noGrp="1" noChangeAspect="1"/>
          </p:cNvPicPr>
          <p:nvPr>
            <p:ph type="pic" sz="quarter" idx="10"/>
          </p:nvPr>
        </p:nvPicPr>
        <p:blipFill>
          <a:blip r:embed="rId2"/>
          <a:stretch>
            <a:fillRect/>
          </a:stretch>
        </p:blipFill>
        <p:spPr>
          <a:xfrm>
            <a:off x="6334636" y="1873702"/>
            <a:ext cx="5326508" cy="2838458"/>
          </a:xfrm>
          <a:prstGeom prst="rect">
            <a:avLst/>
          </a:prstGeom>
        </p:spPr>
      </p:pic>
      <p:pic>
        <p:nvPicPr>
          <p:cNvPr id="8" name="图片占位符 4" descr="吃fox"/>
          <p:cNvPicPr>
            <a:picLocks noChangeAspect="1"/>
          </p:cNvPicPr>
          <p:nvPr/>
        </p:nvPicPr>
        <p:blipFill>
          <a:blip r:embed="rId3">
            <a:alphaModFix amt="5000"/>
          </a:blip>
          <a:stretch>
            <a:fillRect/>
          </a:stretch>
        </p:blipFill>
        <p:spPr>
          <a:xfrm>
            <a:off x="0" y="0"/>
            <a:ext cx="12192000" cy="6858000"/>
          </a:xfrm>
          <a:prstGeom prst="rect">
            <a:avLst/>
          </a:prstGeom>
          <a:noFill/>
        </p:spPr>
      </p:pic>
      <p:sp>
        <p:nvSpPr>
          <p:cNvPr id="10" name="文本占位符 2">
            <a:extLst>
              <a:ext uri="{FF2B5EF4-FFF2-40B4-BE49-F238E27FC236}">
                <a16:creationId xmlns:a16="http://schemas.microsoft.com/office/drawing/2014/main" id="{6943F3DA-3D13-44A3-81A1-173C296F08F8}"/>
              </a:ext>
            </a:extLst>
          </p:cNvPr>
          <p:cNvSpPr txBox="1">
            <a:spLocks/>
          </p:cNvSpPr>
          <p:nvPr/>
        </p:nvSpPr>
        <p:spPr>
          <a:xfrm>
            <a:off x="2371852" y="2140931"/>
            <a:ext cx="3516884" cy="1077218"/>
          </a:xfrm>
          <a:prstGeom prst="rect">
            <a:avLst/>
          </a:prstGeom>
        </p:spPr>
        <p:txBody>
          <a:bodyPr wrap="square">
            <a:spAutoFit/>
          </a:bodyPr>
          <a:lstStyle>
            <a:lvl1pPr marL="0" indent="0" algn="l" defTabSz="914400" rtl="0" eaLnBrk="1" latinLnBrk="0" hangingPunct="1">
              <a:lnSpc>
                <a:spcPct val="100000"/>
              </a:lnSpc>
              <a:spcBef>
                <a:spcPts val="1000"/>
              </a:spcBef>
              <a:buFont typeface="Arial" panose="020B0604020202020204" pitchFamily="34" charset="0"/>
              <a:buNone/>
              <a:defRPr sz="4800" b="1"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en-US" altLang="zh-CN" sz="3200" dirty="0"/>
              <a:t>——</a:t>
            </a:r>
            <a:r>
              <a:rPr lang="zh-CN" altLang="en-US" sz="3200" dirty="0"/>
              <a:t>迪士尼收购福克斯案例分析</a:t>
            </a:r>
          </a:p>
        </p:txBody>
      </p:sp>
    </p:spTree>
  </p:cSld>
  <p:clrMapOvr>
    <a:masterClrMapping/>
  </p:clrMapOvr>
  <p:transition spd="slow">
    <p:wipe dir="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041" y="2867640"/>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8837295" cy="485140"/>
          </a:xfrm>
        </p:spPr>
        <p:txBody>
          <a:bodyPr wrap="square"/>
          <a:lstStyle/>
          <a:p>
            <a:pPr algn="l">
              <a:lnSpc>
                <a:spcPct val="80000"/>
              </a:lnSpc>
            </a:pPr>
            <a:r>
              <a:rPr lang="en-US" altLang="zh-CN" dirty="0"/>
              <a:t>2.</a:t>
            </a:r>
            <a:r>
              <a:rPr lang="zh-CN" altLang="en-US" dirty="0"/>
              <a:t>迪士尼为何制定了这样的战略目标？</a:t>
            </a: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78848C72-C99A-4F9B-BEA3-2BE87B868EF8}"/>
              </a:ext>
            </a:extLst>
          </p:cNvPr>
          <p:cNvSpPr txBox="1"/>
          <p:nvPr/>
        </p:nvSpPr>
        <p:spPr>
          <a:xfrm>
            <a:off x="862331" y="2081385"/>
            <a:ext cx="4439965" cy="1938992"/>
          </a:xfrm>
          <a:prstGeom prst="rect">
            <a:avLst/>
          </a:prstGeom>
          <a:noFill/>
        </p:spPr>
        <p:txBody>
          <a:bodyPr wrap="square" rtlCol="0">
            <a:spAutoFit/>
          </a:bodyPr>
          <a:lstStyle/>
          <a:p>
            <a:r>
              <a:rPr lang="zh-CN" altLang="en-US" sz="2000" b="1" dirty="0">
                <a:solidFill>
                  <a:srgbClr val="1A77C4"/>
                </a:solidFill>
                <a:latin typeface="+mn-ea"/>
                <a:cs typeface="+mn-ea"/>
              </a:rPr>
              <a:t>流媒体平台分割电影市场的同时，其本身制作电影的优势也很突出</a:t>
            </a:r>
            <a:r>
              <a:rPr lang="en-US" altLang="zh-CN" sz="2000" b="1" dirty="0">
                <a:solidFill>
                  <a:schemeClr val="tx1">
                    <a:lumMod val="75000"/>
                    <a:lumOff val="25000"/>
                  </a:schemeClr>
                </a:solidFill>
                <a:latin typeface="+mn-ea"/>
                <a:cs typeface="+mn-ea"/>
              </a:rPr>
              <a:t>——发行资源便捷、拉长电影的生命周期，省去拷贝电影雇人送到电影院、铺硬广、中间商等过程，大大降低成本（包括时间成本）。</a:t>
            </a:r>
          </a:p>
        </p:txBody>
      </p:sp>
      <p:sp>
        <p:nvSpPr>
          <p:cNvPr id="17" name="任意多边形: 形状 16">
            <a:extLst>
              <a:ext uri="{FF2B5EF4-FFF2-40B4-BE49-F238E27FC236}">
                <a16:creationId xmlns:a16="http://schemas.microsoft.com/office/drawing/2014/main" id="{73FF0740-6395-46B2-8406-78E90D4A87DD}"/>
              </a:ext>
            </a:extLst>
          </p:cNvPr>
          <p:cNvSpPr/>
          <p:nvPr/>
        </p:nvSpPr>
        <p:spPr>
          <a:xfrm>
            <a:off x="762591" y="1124672"/>
            <a:ext cx="367665" cy="367665"/>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b="1"/>
          </a:p>
        </p:txBody>
      </p:sp>
      <p:sp>
        <p:nvSpPr>
          <p:cNvPr id="20" name="矩形 19">
            <a:extLst>
              <a:ext uri="{FF2B5EF4-FFF2-40B4-BE49-F238E27FC236}">
                <a16:creationId xmlns:a16="http://schemas.microsoft.com/office/drawing/2014/main" id="{54DA640D-6968-4B28-A977-BF9B6F35F427}"/>
              </a:ext>
            </a:extLst>
          </p:cNvPr>
          <p:cNvSpPr/>
          <p:nvPr/>
        </p:nvSpPr>
        <p:spPr>
          <a:xfrm>
            <a:off x="1130256" y="1053329"/>
            <a:ext cx="4172040" cy="523220"/>
          </a:xfrm>
          <a:prstGeom prst="rect">
            <a:avLst/>
          </a:prstGeom>
        </p:spPr>
        <p:txBody>
          <a:bodyPr wrap="square">
            <a:spAutoFit/>
          </a:bodyPr>
          <a:lstStyle/>
          <a:p>
            <a:r>
              <a:rPr lang="zh-CN" altLang="en-US" sz="2800" b="1" dirty="0">
                <a:solidFill>
                  <a:srgbClr val="1A77C4"/>
                </a:solidFill>
                <a:latin typeface="+mn-ea"/>
                <a:cs typeface="+mn-ea"/>
              </a:rPr>
              <a:t>外部环境因素</a:t>
            </a:r>
            <a:r>
              <a:rPr lang="en-US" altLang="zh-CN" sz="2800" b="1" dirty="0">
                <a:solidFill>
                  <a:srgbClr val="1A77C4"/>
                </a:solidFill>
                <a:latin typeface="+mn-ea"/>
                <a:cs typeface="+mn-ea"/>
              </a:rPr>
              <a:t>——</a:t>
            </a:r>
          </a:p>
        </p:txBody>
      </p:sp>
      <p:sp>
        <p:nvSpPr>
          <p:cNvPr id="21" name="矩形 20">
            <a:extLst>
              <a:ext uri="{FF2B5EF4-FFF2-40B4-BE49-F238E27FC236}">
                <a16:creationId xmlns:a16="http://schemas.microsoft.com/office/drawing/2014/main" id="{383FCBE2-15DE-43BA-8AEE-BC8E2E099C86}"/>
              </a:ext>
            </a:extLst>
          </p:cNvPr>
          <p:cNvSpPr/>
          <p:nvPr/>
        </p:nvSpPr>
        <p:spPr>
          <a:xfrm>
            <a:off x="4572928" y="1026795"/>
            <a:ext cx="3467616" cy="584775"/>
          </a:xfrm>
          <a:prstGeom prst="rect">
            <a:avLst/>
          </a:prstGeom>
          <a:noFill/>
          <a:ln>
            <a:noFill/>
          </a:ln>
        </p:spPr>
        <p:txBody>
          <a:bodyPr wrap="none" rtlCol="0" anchor="t">
            <a:spAutoFit/>
          </a:bodyPr>
          <a:lstStyle/>
          <a:p>
            <a:pPr algn="ctr"/>
            <a:r>
              <a:rPr lang="zh-CN" altLang="en-US"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rPr>
              <a:t>流媒体平台的兴起</a:t>
            </a:r>
          </a:p>
        </p:txBody>
      </p:sp>
      <p:pic>
        <p:nvPicPr>
          <p:cNvPr id="3" name="图片 2">
            <a:extLst>
              <a:ext uri="{FF2B5EF4-FFF2-40B4-BE49-F238E27FC236}">
                <a16:creationId xmlns:a16="http://schemas.microsoft.com/office/drawing/2014/main" id="{651AEF07-F073-4281-8CD5-21E9FE272C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140" y="1786287"/>
            <a:ext cx="4572000" cy="2809875"/>
          </a:xfrm>
          <a:prstGeom prst="rect">
            <a:avLst/>
          </a:prstGeom>
        </p:spPr>
      </p:pic>
      <p:sp>
        <p:nvSpPr>
          <p:cNvPr id="23" name="矩形 22">
            <a:extLst>
              <a:ext uri="{FF2B5EF4-FFF2-40B4-BE49-F238E27FC236}">
                <a16:creationId xmlns:a16="http://schemas.microsoft.com/office/drawing/2014/main" id="{F20230CF-47A3-455C-BB9C-D1185B25F8F6}"/>
              </a:ext>
            </a:extLst>
          </p:cNvPr>
          <p:cNvSpPr/>
          <p:nvPr/>
        </p:nvSpPr>
        <p:spPr>
          <a:xfrm>
            <a:off x="589280" y="4949384"/>
            <a:ext cx="10520680" cy="1384995"/>
          </a:xfrm>
          <a:prstGeom prst="rect">
            <a:avLst/>
          </a:prstGeom>
        </p:spPr>
        <p:txBody>
          <a:bodyPr wrap="square">
            <a:spAutoFit/>
          </a:bodyPr>
          <a:lstStyle/>
          <a:p>
            <a:r>
              <a:rPr lang="en-US" altLang="zh-CN" sz="2800" b="1" dirty="0">
                <a:solidFill>
                  <a:schemeClr val="accent1">
                    <a:lumMod val="75000"/>
                  </a:schemeClr>
                </a:solidFill>
                <a:latin typeface="+mn-ea"/>
                <a:cs typeface="+mn-ea"/>
              </a:rPr>
              <a:t>Disney一边考虑到</a:t>
            </a:r>
            <a:r>
              <a:rPr lang="en-US" altLang="zh-CN" sz="2800" b="1" u="sng" dirty="0">
                <a:solidFill>
                  <a:schemeClr val="accent1">
                    <a:lumMod val="75000"/>
                  </a:schemeClr>
                </a:solidFill>
                <a:latin typeface="+mn-ea"/>
                <a:cs typeface="+mn-ea"/>
              </a:rPr>
              <a:t>流媒体平台对电影市场的分割</a:t>
            </a:r>
            <a:r>
              <a:rPr lang="en-US" altLang="zh-CN" sz="2800" b="1" dirty="0">
                <a:solidFill>
                  <a:schemeClr val="accent1">
                    <a:lumMod val="75000"/>
                  </a:schemeClr>
                </a:solidFill>
                <a:latin typeface="+mn-ea"/>
                <a:cs typeface="+mn-ea"/>
              </a:rPr>
              <a:t>对自己传统电影制片形式的不利，同时</a:t>
            </a:r>
            <a:r>
              <a:rPr lang="en-US" altLang="zh-CN" sz="2800" b="1" u="sng" dirty="0">
                <a:solidFill>
                  <a:schemeClr val="accent1">
                    <a:lumMod val="75000"/>
                  </a:schemeClr>
                </a:solidFill>
                <a:latin typeface="+mn-ea"/>
                <a:cs typeface="+mn-ea"/>
              </a:rPr>
              <a:t>抓住流媒体突出的优势</a:t>
            </a:r>
            <a:r>
              <a:rPr lang="en-US" altLang="zh-CN" sz="2800" b="1" dirty="0">
                <a:solidFill>
                  <a:schemeClr val="accent1">
                    <a:lumMod val="75000"/>
                  </a:schemeClr>
                </a:solidFill>
                <a:latin typeface="+mn-ea"/>
                <a:cs typeface="+mn-ea"/>
              </a:rPr>
              <a:t>，势必要发展创立自己的流媒体平台。</a:t>
            </a:r>
          </a:p>
        </p:txBody>
      </p:sp>
    </p:spTree>
    <p:extLst>
      <p:ext uri="{BB962C8B-B14F-4D97-AF65-F5344CB8AC3E}">
        <p14:creationId xmlns:p14="http://schemas.microsoft.com/office/powerpoint/2010/main" val="3225951893"/>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752" y="2867640"/>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8837295" cy="485140"/>
          </a:xfrm>
        </p:spPr>
        <p:txBody>
          <a:bodyPr wrap="square"/>
          <a:lstStyle/>
          <a:p>
            <a:pPr algn="l">
              <a:lnSpc>
                <a:spcPct val="80000"/>
              </a:lnSpc>
            </a:pPr>
            <a:r>
              <a:rPr lang="en-US" altLang="zh-CN" dirty="0"/>
              <a:t>2.</a:t>
            </a:r>
            <a:r>
              <a:rPr lang="zh-CN" altLang="en-US" dirty="0"/>
              <a:t>迪士尼为何制定了这样的战略目标？</a:t>
            </a: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78848C72-C99A-4F9B-BEA3-2BE87B868EF8}"/>
              </a:ext>
            </a:extLst>
          </p:cNvPr>
          <p:cNvSpPr txBox="1"/>
          <p:nvPr/>
        </p:nvSpPr>
        <p:spPr>
          <a:xfrm>
            <a:off x="4136226" y="968927"/>
            <a:ext cx="5379497" cy="1077218"/>
          </a:xfrm>
          <a:prstGeom prst="rect">
            <a:avLst/>
          </a:prstGeom>
          <a:noFill/>
        </p:spPr>
        <p:txBody>
          <a:bodyPr wrap="square" rtlCol="0">
            <a:spAutoFit/>
          </a:bodyPr>
          <a:lstStyle/>
          <a:p>
            <a:pPr algn="ctr"/>
            <a:r>
              <a:rPr lang="zh-CN" altLang="en-US"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rPr>
              <a:t>战略性业务转型</a:t>
            </a:r>
            <a:endParaRPr lang="en-US" altLang="zh-CN"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endParaRPr>
          </a:p>
          <a:p>
            <a:pPr algn="ctr"/>
            <a:r>
              <a:rPr lang="zh-CN" altLang="en-US"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rPr>
              <a:t>“打造全球性的多平台媒体”</a:t>
            </a:r>
            <a:endParaRPr lang="en-US" altLang="zh-CN"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endParaRPr>
          </a:p>
        </p:txBody>
      </p:sp>
      <p:sp>
        <p:nvSpPr>
          <p:cNvPr id="17" name="任意多边形: 形状 16">
            <a:extLst>
              <a:ext uri="{FF2B5EF4-FFF2-40B4-BE49-F238E27FC236}">
                <a16:creationId xmlns:a16="http://schemas.microsoft.com/office/drawing/2014/main" id="{73FF0740-6395-46B2-8406-78E90D4A87DD}"/>
              </a:ext>
            </a:extLst>
          </p:cNvPr>
          <p:cNvSpPr/>
          <p:nvPr/>
        </p:nvSpPr>
        <p:spPr>
          <a:xfrm>
            <a:off x="746484" y="1273058"/>
            <a:ext cx="367665" cy="367665"/>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b="1"/>
          </a:p>
        </p:txBody>
      </p:sp>
      <p:sp>
        <p:nvSpPr>
          <p:cNvPr id="20" name="矩形 19">
            <a:extLst>
              <a:ext uri="{FF2B5EF4-FFF2-40B4-BE49-F238E27FC236}">
                <a16:creationId xmlns:a16="http://schemas.microsoft.com/office/drawing/2014/main" id="{54DA640D-6968-4B28-A977-BF9B6F35F427}"/>
              </a:ext>
            </a:extLst>
          </p:cNvPr>
          <p:cNvSpPr/>
          <p:nvPr/>
        </p:nvSpPr>
        <p:spPr>
          <a:xfrm>
            <a:off x="1114149" y="1187871"/>
            <a:ext cx="4172040" cy="523220"/>
          </a:xfrm>
          <a:prstGeom prst="rect">
            <a:avLst/>
          </a:prstGeom>
        </p:spPr>
        <p:txBody>
          <a:bodyPr wrap="square">
            <a:spAutoFit/>
          </a:bodyPr>
          <a:lstStyle/>
          <a:p>
            <a:r>
              <a:rPr lang="zh-CN" altLang="en-US" sz="2800" b="1" dirty="0">
                <a:solidFill>
                  <a:srgbClr val="1A77C4"/>
                </a:solidFill>
                <a:latin typeface="+mn-ea"/>
                <a:cs typeface="+mn-ea"/>
              </a:rPr>
              <a:t>企业内部因素</a:t>
            </a:r>
            <a:r>
              <a:rPr lang="en-US" altLang="zh-CN" sz="2800" b="1" dirty="0">
                <a:solidFill>
                  <a:srgbClr val="1A77C4"/>
                </a:solidFill>
                <a:latin typeface="+mn-ea"/>
                <a:cs typeface="+mn-ea"/>
              </a:rPr>
              <a:t>——</a:t>
            </a:r>
          </a:p>
        </p:txBody>
      </p:sp>
      <p:sp>
        <p:nvSpPr>
          <p:cNvPr id="23" name="矩形 22">
            <a:extLst>
              <a:ext uri="{FF2B5EF4-FFF2-40B4-BE49-F238E27FC236}">
                <a16:creationId xmlns:a16="http://schemas.microsoft.com/office/drawing/2014/main" id="{F20230CF-47A3-455C-BB9C-D1185B25F8F6}"/>
              </a:ext>
            </a:extLst>
          </p:cNvPr>
          <p:cNvSpPr/>
          <p:nvPr/>
        </p:nvSpPr>
        <p:spPr>
          <a:xfrm>
            <a:off x="7228122" y="2140662"/>
            <a:ext cx="4773168" cy="4093428"/>
          </a:xfrm>
          <a:prstGeom prst="rect">
            <a:avLst/>
          </a:prstGeom>
        </p:spPr>
        <p:txBody>
          <a:bodyPr wrap="square">
            <a:spAutoFit/>
          </a:bodyPr>
          <a:lstStyle/>
          <a:p>
            <a:r>
              <a:rPr lang="en-US" altLang="zh-CN" sz="2000" b="1" dirty="0">
                <a:latin typeface="+mn-ea"/>
                <a:cs typeface="+mn-ea"/>
              </a:rPr>
              <a:t>	</a:t>
            </a:r>
            <a:r>
              <a:rPr lang="zh-CN" altLang="en-US" sz="2000" b="1" dirty="0">
                <a:latin typeface="+mn-ea"/>
                <a:cs typeface="+mn-ea"/>
              </a:rPr>
              <a:t>迪士尼要实现战略性业务转型，转型的计划指迪士尼内部重组，整合旗下新增业务，并调整未来企业的发展中心；</a:t>
            </a:r>
            <a:endParaRPr lang="en-US" altLang="zh-CN" sz="2000" b="1" dirty="0">
              <a:latin typeface="+mn-ea"/>
              <a:cs typeface="+mn-ea"/>
            </a:endParaRPr>
          </a:p>
          <a:p>
            <a:r>
              <a:rPr lang="en-US" altLang="zh-CN" sz="2000" b="1" dirty="0">
                <a:solidFill>
                  <a:schemeClr val="accent1"/>
                </a:solidFill>
                <a:latin typeface="+mn-ea"/>
                <a:cs typeface="+mn-ea"/>
              </a:rPr>
              <a:t>	</a:t>
            </a:r>
            <a:r>
              <a:rPr lang="zh-CN" altLang="en-US" sz="2000" b="1" dirty="0">
                <a:solidFill>
                  <a:schemeClr val="accent1"/>
                </a:solidFill>
                <a:latin typeface="+mn-ea"/>
                <a:cs typeface="+mn-ea"/>
              </a:rPr>
              <a:t>迪士尼要建立直接面向消费者和国际业务，并向全球消费者提供由迪士尼旗下影视娱乐和媒体网络集团制作的世界级内容。</a:t>
            </a:r>
            <a:endParaRPr lang="en-US" altLang="zh-CN" sz="2000" b="1" dirty="0">
              <a:solidFill>
                <a:schemeClr val="accent1"/>
              </a:solidFill>
              <a:latin typeface="+mn-ea"/>
              <a:cs typeface="+mn-ea"/>
            </a:endParaRPr>
          </a:p>
          <a:p>
            <a:r>
              <a:rPr lang="en-US" altLang="zh-CN" sz="2000" b="1" dirty="0">
                <a:solidFill>
                  <a:schemeClr val="accent1"/>
                </a:solidFill>
                <a:latin typeface="+mn-ea"/>
                <a:cs typeface="+mn-ea"/>
              </a:rPr>
              <a:t>	</a:t>
            </a:r>
            <a:r>
              <a:rPr lang="zh-CN" altLang="en-US" sz="2000" b="1" dirty="0">
                <a:solidFill>
                  <a:schemeClr val="accent1"/>
                </a:solidFill>
                <a:latin typeface="+mn-ea"/>
                <a:cs typeface="+mn-ea"/>
              </a:rPr>
              <a:t>这也是迪士尼要建立</a:t>
            </a:r>
            <a:r>
              <a:rPr lang="en-US" altLang="zh-CN" sz="2000" b="1" dirty="0">
                <a:solidFill>
                  <a:schemeClr val="accent1"/>
                </a:solidFill>
                <a:latin typeface="+mn-ea"/>
                <a:cs typeface="+mn-ea"/>
              </a:rPr>
              <a:t>Disney+</a:t>
            </a:r>
            <a:r>
              <a:rPr lang="zh-CN" altLang="en-US" sz="2000" b="1" dirty="0">
                <a:solidFill>
                  <a:schemeClr val="accent1"/>
                </a:solidFill>
                <a:latin typeface="+mn-ea"/>
                <a:cs typeface="+mn-ea"/>
              </a:rPr>
              <a:t>流媒体平台的最大原因，它是该业务的核心服务之一。</a:t>
            </a:r>
            <a:endParaRPr lang="en-US" altLang="zh-CN" sz="2000" b="1" dirty="0">
              <a:solidFill>
                <a:schemeClr val="accent1"/>
              </a:solidFill>
              <a:latin typeface="+mn-ea"/>
              <a:cs typeface="+mn-ea"/>
            </a:endParaRPr>
          </a:p>
          <a:p>
            <a:r>
              <a:rPr lang="en-US" altLang="zh-CN" sz="2000" b="1" dirty="0">
                <a:latin typeface="+mn-ea"/>
                <a:cs typeface="+mn-ea"/>
              </a:rPr>
              <a:t>	</a:t>
            </a:r>
            <a:r>
              <a:rPr lang="zh-CN" altLang="en-US" sz="2000" b="1" dirty="0">
                <a:latin typeface="+mn-ea"/>
                <a:cs typeface="+mn-ea"/>
              </a:rPr>
              <a:t>为了这一业务的发展，迪士尼需要实现优质</a:t>
            </a:r>
            <a:r>
              <a:rPr lang="en-US" altLang="zh-CN" sz="2000" b="1" dirty="0">
                <a:latin typeface="+mn-ea"/>
                <a:cs typeface="+mn-ea"/>
              </a:rPr>
              <a:t>IP</a:t>
            </a:r>
            <a:r>
              <a:rPr lang="zh-CN" altLang="en-US" sz="2000" b="1" dirty="0">
                <a:latin typeface="+mn-ea"/>
                <a:cs typeface="+mn-ea"/>
              </a:rPr>
              <a:t>的持续累积和在流媒体平台的扩张，收购福克斯能够很好的满足这一需求。</a:t>
            </a:r>
            <a:endParaRPr lang="en-US" altLang="zh-CN" sz="2000" b="1" dirty="0">
              <a:latin typeface="+mn-ea"/>
              <a:cs typeface="+mn-ea"/>
            </a:endParaRPr>
          </a:p>
        </p:txBody>
      </p:sp>
      <p:pic>
        <p:nvPicPr>
          <p:cNvPr id="4" name="图片 3">
            <a:extLst>
              <a:ext uri="{FF2B5EF4-FFF2-40B4-BE49-F238E27FC236}">
                <a16:creationId xmlns:a16="http://schemas.microsoft.com/office/drawing/2014/main" id="{8120A761-53AD-4F68-A18B-C52E698C9EF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0535" y="2451566"/>
            <a:ext cx="6572250" cy="3705225"/>
          </a:xfrm>
          <a:prstGeom prst="rect">
            <a:avLst/>
          </a:prstGeom>
        </p:spPr>
      </p:pic>
      <p:grpSp>
        <p:nvGrpSpPr>
          <p:cNvPr id="15" name="图形 13" descr="火箭">
            <a:extLst>
              <a:ext uri="{FF2B5EF4-FFF2-40B4-BE49-F238E27FC236}">
                <a16:creationId xmlns:a16="http://schemas.microsoft.com/office/drawing/2014/main" id="{3D1D3496-2DBF-4B5C-9999-25F73F3D3336}"/>
              </a:ext>
            </a:extLst>
          </p:cNvPr>
          <p:cNvGrpSpPr/>
          <p:nvPr/>
        </p:nvGrpSpPr>
        <p:grpSpPr>
          <a:xfrm>
            <a:off x="9653725" y="1012757"/>
            <a:ext cx="989557" cy="989557"/>
            <a:chOff x="5638800" y="2971800"/>
            <a:chExt cx="914400" cy="914400"/>
          </a:xfrm>
          <a:solidFill>
            <a:schemeClr val="bg1"/>
          </a:solidFill>
        </p:grpSpPr>
        <p:sp>
          <p:nvSpPr>
            <p:cNvPr id="16" name="任意多边形: 形状 15">
              <a:extLst>
                <a:ext uri="{FF2B5EF4-FFF2-40B4-BE49-F238E27FC236}">
                  <a16:creationId xmlns:a16="http://schemas.microsoft.com/office/drawing/2014/main" id="{4F99C768-6949-4A03-B46E-C2C6F5176122}"/>
                </a:ext>
              </a:extLst>
            </p:cNvPr>
            <p:cNvSpPr/>
            <p:nvPr/>
          </p:nvSpPr>
          <p:spPr>
            <a:xfrm>
              <a:off x="6304598" y="3046768"/>
              <a:ext cx="171450" cy="161925"/>
            </a:xfrm>
            <a:custGeom>
              <a:avLst/>
              <a:gdLst>
                <a:gd name="connsiteX0" fmla="*/ 170498 w 171450"/>
                <a:gd name="connsiteY0" fmla="*/ 5042 h 161925"/>
                <a:gd name="connsiteX1" fmla="*/ 0 w 171450"/>
                <a:gd name="connsiteY1" fmla="*/ 25997 h 161925"/>
                <a:gd name="connsiteX2" fmla="*/ 78105 w 171450"/>
                <a:gd name="connsiteY2" fmla="*/ 87910 h 161925"/>
                <a:gd name="connsiteX3" fmla="*/ 140970 w 171450"/>
                <a:gd name="connsiteY3" fmla="*/ 167920 h 161925"/>
                <a:gd name="connsiteX4" fmla="*/ 170498 w 171450"/>
                <a:gd name="connsiteY4" fmla="*/ 5042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61925">
                  <a:moveTo>
                    <a:pt x="170498" y="5042"/>
                  </a:moveTo>
                  <a:cubicBezTo>
                    <a:pt x="157163" y="-8293"/>
                    <a:pt x="71438" y="6947"/>
                    <a:pt x="0" y="25997"/>
                  </a:cubicBezTo>
                  <a:cubicBezTo>
                    <a:pt x="25717" y="41237"/>
                    <a:pt x="52388" y="62192"/>
                    <a:pt x="78105" y="87910"/>
                  </a:cubicBezTo>
                  <a:cubicBezTo>
                    <a:pt x="104775" y="114580"/>
                    <a:pt x="125730" y="141250"/>
                    <a:pt x="140970" y="167920"/>
                  </a:cubicBezTo>
                  <a:cubicBezTo>
                    <a:pt x="160020" y="94577"/>
                    <a:pt x="184785" y="18377"/>
                    <a:pt x="170498" y="5042"/>
                  </a:cubicBezTo>
                  <a:close/>
                </a:path>
              </a:pathLst>
            </a:custGeom>
            <a:grpFill/>
            <a:ln w="9525" cap="flat">
              <a:solidFill>
                <a:schemeClr val="accent5">
                  <a:lumMod val="75000"/>
                </a:schemeClr>
              </a:solidFill>
              <a:prstDash val="solid"/>
              <a:miter/>
            </a:ln>
          </p:spPr>
          <p:txBody>
            <a:bodyPr rtlCol="0" anchor="ctr">
              <a:scene3d>
                <a:camera prst="orthographicFront"/>
                <a:lightRig rig="threePt" dir="t"/>
              </a:scene3d>
            </a:bodyPr>
            <a:lstStyle/>
            <a:p>
              <a:endParaRPr lang="zh-CN" altLang="en-US">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18" name="任意多边形: 形状 17">
              <a:extLst>
                <a:ext uri="{FF2B5EF4-FFF2-40B4-BE49-F238E27FC236}">
                  <a16:creationId xmlns:a16="http://schemas.microsoft.com/office/drawing/2014/main" id="{608A11FB-6421-4795-B1B2-55A6F7B9CDC8}"/>
                </a:ext>
              </a:extLst>
            </p:cNvPr>
            <p:cNvSpPr/>
            <p:nvPr/>
          </p:nvSpPr>
          <p:spPr>
            <a:xfrm>
              <a:off x="5712207" y="3308628"/>
              <a:ext cx="228600" cy="219075"/>
            </a:xfrm>
            <a:custGeom>
              <a:avLst/>
              <a:gdLst>
                <a:gd name="connsiteX0" fmla="*/ 232346 w 228600"/>
                <a:gd name="connsiteY0" fmla="*/ 14645 h 219075"/>
                <a:gd name="connsiteX1" fmla="*/ 199961 w 228600"/>
                <a:gd name="connsiteY1" fmla="*/ 2262 h 219075"/>
                <a:gd name="connsiteX2" fmla="*/ 161861 w 228600"/>
                <a:gd name="connsiteY2" fmla="*/ 9882 h 219075"/>
                <a:gd name="connsiteX3" fmla="*/ 10413 w 228600"/>
                <a:gd name="connsiteY3" fmla="*/ 161330 h 219075"/>
                <a:gd name="connsiteX4" fmla="*/ 42798 w 228600"/>
                <a:gd name="connsiteY4" fmla="*/ 221337 h 219075"/>
                <a:gd name="connsiteX5" fmla="*/ 169481 w 228600"/>
                <a:gd name="connsiteY5" fmla="*/ 192762 h 219075"/>
                <a:gd name="connsiteX6" fmla="*/ 232346 w 228600"/>
                <a:gd name="connsiteY6" fmla="*/ 1464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600" h="219075">
                  <a:moveTo>
                    <a:pt x="232346" y="14645"/>
                  </a:moveTo>
                  <a:lnTo>
                    <a:pt x="199961" y="2262"/>
                  </a:lnTo>
                  <a:cubicBezTo>
                    <a:pt x="186626" y="-2500"/>
                    <a:pt x="172338" y="357"/>
                    <a:pt x="161861" y="9882"/>
                  </a:cubicBezTo>
                  <a:lnTo>
                    <a:pt x="10413" y="161330"/>
                  </a:lnTo>
                  <a:cubicBezTo>
                    <a:pt x="-14352" y="186095"/>
                    <a:pt x="8508" y="228957"/>
                    <a:pt x="42798" y="221337"/>
                  </a:cubicBezTo>
                  <a:lnTo>
                    <a:pt x="169481" y="192762"/>
                  </a:lnTo>
                  <a:cubicBezTo>
                    <a:pt x="179958" y="145137"/>
                    <a:pt x="197103" y="81320"/>
                    <a:pt x="232346" y="14645"/>
                  </a:cubicBezTo>
                  <a:close/>
                </a:path>
              </a:pathLst>
            </a:custGeom>
            <a:grpFill/>
            <a:ln w="9525" cap="flat">
              <a:solidFill>
                <a:schemeClr val="accent5">
                  <a:lumMod val="75000"/>
                </a:schemeClr>
              </a:solidFill>
              <a:prstDash val="solid"/>
              <a:miter/>
            </a:ln>
          </p:spPr>
          <p:txBody>
            <a:bodyPr rtlCol="0" anchor="ctr">
              <a:scene3d>
                <a:camera prst="orthographicFront"/>
                <a:lightRig rig="threePt" dir="t"/>
              </a:scene3d>
            </a:bodyPr>
            <a:lstStyle/>
            <a:p>
              <a:endParaRPr lang="zh-CN" altLang="en-US">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2" name="任意多边形: 形状 21">
              <a:extLst>
                <a:ext uri="{FF2B5EF4-FFF2-40B4-BE49-F238E27FC236}">
                  <a16:creationId xmlns:a16="http://schemas.microsoft.com/office/drawing/2014/main" id="{E5C21F88-B9E1-4E55-ACDB-057DB5A40D26}"/>
                </a:ext>
              </a:extLst>
            </p:cNvPr>
            <p:cNvSpPr/>
            <p:nvPr/>
          </p:nvSpPr>
          <p:spPr>
            <a:xfrm>
              <a:off x="5992218" y="3571875"/>
              <a:ext cx="219075" cy="238125"/>
            </a:xfrm>
            <a:custGeom>
              <a:avLst/>
              <a:gdLst>
                <a:gd name="connsiteX0" fmla="*/ 204747 w 219075"/>
                <a:gd name="connsiteY0" fmla="*/ 0 h 238125"/>
                <a:gd name="connsiteX1" fmla="*/ 30439 w 219075"/>
                <a:gd name="connsiteY1" fmla="*/ 60960 h 238125"/>
                <a:gd name="connsiteX2" fmla="*/ 912 w 219075"/>
                <a:gd name="connsiteY2" fmla="*/ 196215 h 238125"/>
                <a:gd name="connsiteX3" fmla="*/ 60919 w 219075"/>
                <a:gd name="connsiteY3" fmla="*/ 228600 h 238125"/>
                <a:gd name="connsiteX4" fmla="*/ 212367 w 219075"/>
                <a:gd name="connsiteY4" fmla="*/ 77152 h 238125"/>
                <a:gd name="connsiteX5" fmla="*/ 219987 w 219075"/>
                <a:gd name="connsiteY5" fmla="*/ 39052 h 238125"/>
                <a:gd name="connsiteX6" fmla="*/ 204747 w 219075"/>
                <a:gd name="connsiteY6" fmla="*/ 0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238125">
                  <a:moveTo>
                    <a:pt x="204747" y="0"/>
                  </a:moveTo>
                  <a:cubicBezTo>
                    <a:pt x="140929" y="33338"/>
                    <a:pt x="79969" y="51435"/>
                    <a:pt x="30439" y="60960"/>
                  </a:cubicBezTo>
                  <a:lnTo>
                    <a:pt x="912" y="196215"/>
                  </a:lnTo>
                  <a:cubicBezTo>
                    <a:pt x="-6708" y="230505"/>
                    <a:pt x="35202" y="254317"/>
                    <a:pt x="60919" y="228600"/>
                  </a:cubicBezTo>
                  <a:lnTo>
                    <a:pt x="212367" y="77152"/>
                  </a:lnTo>
                  <a:cubicBezTo>
                    <a:pt x="221892" y="67627"/>
                    <a:pt x="225702" y="52388"/>
                    <a:pt x="219987" y="39052"/>
                  </a:cubicBezTo>
                  <a:lnTo>
                    <a:pt x="204747" y="0"/>
                  </a:lnTo>
                  <a:close/>
                </a:path>
              </a:pathLst>
            </a:custGeom>
            <a:grpFill/>
            <a:ln w="9525" cap="flat">
              <a:solidFill>
                <a:schemeClr val="accent5">
                  <a:lumMod val="75000"/>
                </a:schemeClr>
              </a:solidFill>
              <a:prstDash val="solid"/>
              <a:miter/>
            </a:ln>
          </p:spPr>
          <p:txBody>
            <a:bodyPr rtlCol="0" anchor="ctr">
              <a:scene3d>
                <a:camera prst="orthographicFront"/>
                <a:lightRig rig="threePt" dir="t"/>
              </a:scene3d>
            </a:bodyPr>
            <a:lstStyle/>
            <a:p>
              <a:endParaRPr lang="zh-CN" altLang="en-US">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4" name="任意多边形: 形状 23">
              <a:extLst>
                <a:ext uri="{FF2B5EF4-FFF2-40B4-BE49-F238E27FC236}">
                  <a16:creationId xmlns:a16="http://schemas.microsoft.com/office/drawing/2014/main" id="{67247609-BEB3-45FC-8083-FFA47BAAC52C}"/>
                </a:ext>
              </a:extLst>
            </p:cNvPr>
            <p:cNvSpPr/>
            <p:nvPr/>
          </p:nvSpPr>
          <p:spPr>
            <a:xfrm>
              <a:off x="5915025" y="3089910"/>
              <a:ext cx="504825" cy="504825"/>
            </a:xfrm>
            <a:custGeom>
              <a:avLst/>
              <a:gdLst>
                <a:gd name="connsiteX0" fmla="*/ 338138 w 504825"/>
                <a:gd name="connsiteY0" fmla="*/ 0 h 504825"/>
                <a:gd name="connsiteX1" fmla="*/ 156210 w 504825"/>
                <a:gd name="connsiteY1" fmla="*/ 123825 h 504825"/>
                <a:gd name="connsiteX2" fmla="*/ 0 w 504825"/>
                <a:gd name="connsiteY2" fmla="*/ 452438 h 504825"/>
                <a:gd name="connsiteX3" fmla="*/ 59055 w 504825"/>
                <a:gd name="connsiteY3" fmla="*/ 511493 h 504825"/>
                <a:gd name="connsiteX4" fmla="*/ 388620 w 504825"/>
                <a:gd name="connsiteY4" fmla="*/ 356235 h 504825"/>
                <a:gd name="connsiteX5" fmla="*/ 512445 w 504825"/>
                <a:gd name="connsiteY5" fmla="*/ 175260 h 504825"/>
                <a:gd name="connsiteX6" fmla="*/ 440055 w 504825"/>
                <a:gd name="connsiteY6" fmla="*/ 70485 h 504825"/>
                <a:gd name="connsiteX7" fmla="*/ 338138 w 504825"/>
                <a:gd name="connsiteY7" fmla="*/ 0 h 504825"/>
                <a:gd name="connsiteX8" fmla="*/ 386715 w 504825"/>
                <a:gd name="connsiteY8" fmla="*/ 205740 h 504825"/>
                <a:gd name="connsiteX9" fmla="*/ 305753 w 504825"/>
                <a:gd name="connsiteY9" fmla="*/ 205740 h 504825"/>
                <a:gd name="connsiteX10" fmla="*/ 305753 w 504825"/>
                <a:gd name="connsiteY10" fmla="*/ 124778 h 504825"/>
                <a:gd name="connsiteX11" fmla="*/ 386715 w 504825"/>
                <a:gd name="connsiteY11" fmla="*/ 124778 h 504825"/>
                <a:gd name="connsiteX12" fmla="*/ 386715 w 504825"/>
                <a:gd name="connsiteY12" fmla="*/ 20574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4825" h="504825">
                  <a:moveTo>
                    <a:pt x="338138" y="0"/>
                  </a:moveTo>
                  <a:cubicBezTo>
                    <a:pt x="281940" y="22860"/>
                    <a:pt x="218123" y="61913"/>
                    <a:pt x="156210" y="123825"/>
                  </a:cubicBezTo>
                  <a:cubicBezTo>
                    <a:pt x="42863" y="237173"/>
                    <a:pt x="9525" y="374333"/>
                    <a:pt x="0" y="452438"/>
                  </a:cubicBezTo>
                  <a:lnTo>
                    <a:pt x="59055" y="511493"/>
                  </a:lnTo>
                  <a:cubicBezTo>
                    <a:pt x="137160" y="501968"/>
                    <a:pt x="275273" y="469583"/>
                    <a:pt x="388620" y="356235"/>
                  </a:cubicBezTo>
                  <a:cubicBezTo>
                    <a:pt x="450533" y="294323"/>
                    <a:pt x="489585" y="231458"/>
                    <a:pt x="512445" y="175260"/>
                  </a:cubicBezTo>
                  <a:cubicBezTo>
                    <a:pt x="500063" y="143828"/>
                    <a:pt x="475298" y="106680"/>
                    <a:pt x="440055" y="70485"/>
                  </a:cubicBezTo>
                  <a:cubicBezTo>
                    <a:pt x="405765" y="37147"/>
                    <a:pt x="369570" y="12383"/>
                    <a:pt x="338138" y="0"/>
                  </a:cubicBezTo>
                  <a:close/>
                  <a:moveTo>
                    <a:pt x="386715" y="205740"/>
                  </a:moveTo>
                  <a:cubicBezTo>
                    <a:pt x="364808" y="227648"/>
                    <a:pt x="328613" y="227648"/>
                    <a:pt x="305753" y="205740"/>
                  </a:cubicBezTo>
                  <a:cubicBezTo>
                    <a:pt x="283845" y="183833"/>
                    <a:pt x="283845" y="147638"/>
                    <a:pt x="305753" y="124778"/>
                  </a:cubicBezTo>
                  <a:cubicBezTo>
                    <a:pt x="327660" y="102870"/>
                    <a:pt x="363855" y="102870"/>
                    <a:pt x="386715" y="124778"/>
                  </a:cubicBezTo>
                  <a:cubicBezTo>
                    <a:pt x="408623" y="147638"/>
                    <a:pt x="408623" y="183833"/>
                    <a:pt x="386715" y="205740"/>
                  </a:cubicBezTo>
                  <a:close/>
                </a:path>
              </a:pathLst>
            </a:custGeom>
            <a:grpFill/>
            <a:ln w="9525" cap="flat">
              <a:solidFill>
                <a:schemeClr val="accent5">
                  <a:lumMod val="75000"/>
                </a:schemeClr>
              </a:solidFill>
              <a:prstDash val="solid"/>
              <a:miter/>
            </a:ln>
          </p:spPr>
          <p:txBody>
            <a:bodyPr rtlCol="0" anchor="ctr">
              <a:scene3d>
                <a:camera prst="orthographicFront"/>
                <a:lightRig rig="threePt" dir="t"/>
              </a:scene3d>
            </a:bodyPr>
            <a:lstStyle/>
            <a:p>
              <a:endParaRPr lang="zh-CN" altLang="en-US">
                <a:ln w="12700">
                  <a:solidFill>
                    <a:schemeClr val="accent5"/>
                  </a:solidFill>
                  <a:prstDash val="solid"/>
                </a:ln>
                <a:pattFill prst="ltDnDiag">
                  <a:fgClr>
                    <a:schemeClr val="accent5">
                      <a:lumMod val="60000"/>
                      <a:lumOff val="40000"/>
                    </a:schemeClr>
                  </a:fgClr>
                  <a:bgClr>
                    <a:schemeClr val="bg1"/>
                  </a:bgClr>
                </a:pattFill>
                <a:effectLst/>
              </a:endParaRPr>
            </a:p>
          </p:txBody>
        </p:sp>
        <p:sp>
          <p:nvSpPr>
            <p:cNvPr id="25" name="任意多边形: 形状 24">
              <a:extLst>
                <a:ext uri="{FF2B5EF4-FFF2-40B4-BE49-F238E27FC236}">
                  <a16:creationId xmlns:a16="http://schemas.microsoft.com/office/drawing/2014/main" id="{24F2A356-1859-4941-B93A-955A8A20DCC5}"/>
                </a:ext>
              </a:extLst>
            </p:cNvPr>
            <p:cNvSpPr/>
            <p:nvPr/>
          </p:nvSpPr>
          <p:spPr>
            <a:xfrm>
              <a:off x="5802838" y="3577927"/>
              <a:ext cx="133350" cy="133350"/>
            </a:xfrm>
            <a:custGeom>
              <a:avLst/>
              <a:gdLst>
                <a:gd name="connsiteX0" fmla="*/ 111235 w 133350"/>
                <a:gd name="connsiteY0" fmla="*/ 24428 h 133350"/>
                <a:gd name="connsiteX1" fmla="*/ 66467 w 133350"/>
                <a:gd name="connsiteY1" fmla="*/ 14903 h 133350"/>
                <a:gd name="connsiteX2" fmla="*/ 2650 w 133350"/>
                <a:gd name="connsiteY2" fmla="*/ 133013 h 133350"/>
                <a:gd name="connsiteX3" fmla="*/ 120760 w 133350"/>
                <a:gd name="connsiteY3" fmla="*/ 69195 h 133350"/>
                <a:gd name="connsiteX4" fmla="*/ 111235 w 133350"/>
                <a:gd name="connsiteY4" fmla="*/ 24428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1235" y="24428"/>
                  </a:moveTo>
                  <a:cubicBezTo>
                    <a:pt x="95995" y="9188"/>
                    <a:pt x="97900" y="-16530"/>
                    <a:pt x="66467" y="14903"/>
                  </a:cubicBezTo>
                  <a:cubicBezTo>
                    <a:pt x="35035" y="46335"/>
                    <a:pt x="-11638" y="117773"/>
                    <a:pt x="2650" y="133013"/>
                  </a:cubicBezTo>
                  <a:cubicBezTo>
                    <a:pt x="17890" y="148253"/>
                    <a:pt x="89327" y="100628"/>
                    <a:pt x="120760" y="69195"/>
                  </a:cubicBezTo>
                  <a:cubicBezTo>
                    <a:pt x="152192" y="36810"/>
                    <a:pt x="126475" y="38715"/>
                    <a:pt x="111235" y="24428"/>
                  </a:cubicBezTo>
                  <a:close/>
                </a:path>
              </a:pathLst>
            </a:custGeom>
            <a:grpFill/>
            <a:ln w="9525" cap="flat">
              <a:solidFill>
                <a:schemeClr val="accent5">
                  <a:lumMod val="75000"/>
                </a:schemeClr>
              </a:solidFill>
              <a:prstDash val="solid"/>
              <a:miter/>
            </a:ln>
          </p:spPr>
          <p:txBody>
            <a:bodyPr rtlCol="0" anchor="ctr">
              <a:scene3d>
                <a:camera prst="orthographicFront"/>
                <a:lightRig rig="threePt" dir="t"/>
              </a:scene3d>
            </a:bodyPr>
            <a:lstStyle/>
            <a:p>
              <a:endParaRPr lang="zh-CN" altLang="en-US">
                <a:ln w="12700">
                  <a:solidFill>
                    <a:schemeClr val="accent5"/>
                  </a:solidFill>
                  <a:prstDash val="solid"/>
                </a:ln>
                <a:pattFill prst="ltDnDiag">
                  <a:fgClr>
                    <a:schemeClr val="accent5">
                      <a:lumMod val="60000"/>
                      <a:lumOff val="40000"/>
                    </a:schemeClr>
                  </a:fgClr>
                  <a:bgClr>
                    <a:schemeClr val="bg1"/>
                  </a:bgClr>
                </a:pattFill>
                <a:effectLst/>
              </a:endParaRPr>
            </a:p>
          </p:txBody>
        </p:sp>
      </p:grpSp>
    </p:spTree>
    <p:extLst>
      <p:ext uri="{BB962C8B-B14F-4D97-AF65-F5344CB8AC3E}">
        <p14:creationId xmlns:p14="http://schemas.microsoft.com/office/powerpoint/2010/main" val="2929865117"/>
      </p:ext>
    </p:extLst>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6245" y="2854386"/>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9658350" cy="485140"/>
          </a:xfrm>
        </p:spPr>
        <p:txBody>
          <a:bodyPr wrap="square"/>
          <a:lstStyle/>
          <a:p>
            <a:pPr algn="l">
              <a:lnSpc>
                <a:spcPct val="80000"/>
              </a:lnSpc>
            </a:pPr>
            <a:r>
              <a:rPr lang="en-US" altLang="zh-CN" dirty="0"/>
              <a:t>1.</a:t>
            </a:r>
            <a:r>
              <a:rPr lang="zh-CN" altLang="en-US" dirty="0"/>
              <a:t>迪士尼的目标如何引导本次收购事件的发生？（续）</a:t>
            </a:r>
          </a:p>
        </p:txBody>
      </p:sp>
      <p:sp>
        <p:nvSpPr>
          <p:cNvPr id="3" name="任意多边形: 形状 2"/>
          <p:cNvSpPr/>
          <p:nvPr/>
        </p:nvSpPr>
        <p:spPr>
          <a:xfrm>
            <a:off x="6407928" y="5670653"/>
            <a:ext cx="367665" cy="367665"/>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solidFill>
                <a:srgbClr val="1A77C4"/>
              </a:solidFill>
            </a:endParaRPr>
          </a:p>
        </p:txBody>
      </p:sp>
      <p:sp>
        <p:nvSpPr>
          <p:cNvPr id="6" name="任意多边形: 形状 5"/>
          <p:cNvSpPr/>
          <p:nvPr/>
        </p:nvSpPr>
        <p:spPr>
          <a:xfrm>
            <a:off x="1396364" y="5670653"/>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7" name="矩形 6"/>
          <p:cNvSpPr/>
          <p:nvPr/>
        </p:nvSpPr>
        <p:spPr>
          <a:xfrm>
            <a:off x="7378065" y="1598930"/>
            <a:ext cx="4620260" cy="583565"/>
          </a:xfrm>
          <a:prstGeom prst="rect">
            <a:avLst/>
          </a:prstGeom>
        </p:spPr>
        <p:txBody>
          <a:bodyPr wrap="square">
            <a:spAutoFit/>
          </a:bodyPr>
          <a:lstStyle/>
          <a:p>
            <a:r>
              <a:rPr lang="en-US" altLang="zh-CN" sz="1600" b="1">
                <a:solidFill>
                  <a:schemeClr val="tx1">
                    <a:lumMod val="75000"/>
                    <a:lumOff val="25000"/>
                  </a:schemeClr>
                </a:solidFill>
              </a:rPr>
              <a:t> </a:t>
            </a:r>
          </a:p>
          <a:p>
            <a:endParaRPr lang="en-US" altLang="zh-CN" sz="1600" b="1">
              <a:solidFill>
                <a:schemeClr val="tx1">
                  <a:lumMod val="75000"/>
                  <a:lumOff val="25000"/>
                </a:schemeClr>
              </a:solidFill>
            </a:endParaRP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13" name="图片 12" descr="disney+"/>
          <p:cNvPicPr>
            <a:picLocks noChangeAspect="1"/>
          </p:cNvPicPr>
          <p:nvPr/>
        </p:nvPicPr>
        <p:blipFill>
          <a:blip r:embed="rId2"/>
          <a:stretch>
            <a:fillRect/>
          </a:stretch>
        </p:blipFill>
        <p:spPr>
          <a:xfrm>
            <a:off x="3639340" y="2259767"/>
            <a:ext cx="4650901" cy="2499859"/>
          </a:xfrm>
          <a:prstGeom prst="rect">
            <a:avLst/>
          </a:prstGeom>
        </p:spPr>
      </p:pic>
      <p:sp>
        <p:nvSpPr>
          <p:cNvPr id="14" name="矩形 13"/>
          <p:cNvSpPr/>
          <p:nvPr/>
        </p:nvSpPr>
        <p:spPr>
          <a:xfrm>
            <a:off x="775576" y="972799"/>
            <a:ext cx="10537265" cy="5386090"/>
          </a:xfrm>
          <a:prstGeom prst="rect">
            <a:avLst/>
          </a:prstGeom>
        </p:spPr>
        <p:txBody>
          <a:bodyPr wrap="square">
            <a:spAutoFit/>
          </a:bodyPr>
          <a:lstStyle/>
          <a:p>
            <a:r>
              <a:rPr lang="en-US" altLang="zh-CN" sz="2400" b="1" dirty="0">
                <a:solidFill>
                  <a:schemeClr val="tx1">
                    <a:lumMod val="75000"/>
                    <a:lumOff val="25000"/>
                  </a:schemeClr>
                </a:solidFill>
              </a:rPr>
              <a:t>为了能够稳固建立自己的流媒体平台，Disney已经在2018年4月份正式上线ESPN+,实现了流媒体平台第一步。</a:t>
            </a:r>
            <a:r>
              <a:rPr lang="en-US" altLang="zh-CN" sz="2400" b="1" dirty="0">
                <a:solidFill>
                  <a:srgbClr val="1A77C4"/>
                </a:solidFill>
              </a:rPr>
              <a:t>而收购福克斯旗下的美国第二大流媒体平台HULU将对Disney提供更有力的支持</a:t>
            </a:r>
            <a:r>
              <a:rPr lang="en-US" altLang="zh-CN" sz="2400" b="1" dirty="0">
                <a:solidFill>
                  <a:schemeClr val="tx1">
                    <a:lumMod val="75000"/>
                    <a:lumOff val="25000"/>
                  </a:schemeClr>
                </a:solidFill>
              </a:rPr>
              <a:t>。</a:t>
            </a: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000" b="1" dirty="0">
              <a:solidFill>
                <a:schemeClr val="tx1">
                  <a:lumMod val="75000"/>
                  <a:lumOff val="25000"/>
                </a:schemeClr>
              </a:solidFill>
            </a:endParaRPr>
          </a:p>
          <a:p>
            <a:endParaRPr lang="en-US" altLang="zh-CN" sz="2400" b="1" dirty="0">
              <a:solidFill>
                <a:schemeClr val="tx1">
                  <a:lumMod val="75000"/>
                  <a:lumOff val="25000"/>
                </a:schemeClr>
              </a:solidFill>
            </a:endParaRPr>
          </a:p>
          <a:p>
            <a:r>
              <a:rPr lang="en-US" altLang="zh-CN" sz="2400" b="1" dirty="0">
                <a:solidFill>
                  <a:schemeClr val="tx1">
                    <a:lumMod val="75000"/>
                    <a:lumOff val="25000"/>
                  </a:schemeClr>
                </a:solidFill>
              </a:rPr>
              <a:t>更高的竞争力</a:t>
            </a:r>
            <a:r>
              <a:rPr lang="zh-CN" altLang="en-US" sz="2400" b="1" dirty="0">
                <a:solidFill>
                  <a:schemeClr val="tx1">
                    <a:lumMod val="75000"/>
                    <a:lumOff val="25000"/>
                  </a:schemeClr>
                </a:solidFill>
              </a:rPr>
              <a:t> </a:t>
            </a:r>
            <a:r>
              <a:rPr lang="en-US" altLang="zh-CN" sz="2400" b="1" dirty="0">
                <a:solidFill>
                  <a:schemeClr val="tx1">
                    <a:lumMod val="75000"/>
                    <a:lumOff val="25000"/>
                  </a:schemeClr>
                </a:solidFill>
              </a:rPr>
              <a:t>——&gt;</a:t>
            </a:r>
            <a:r>
              <a:rPr lang="zh-CN" altLang="en-US" sz="2400" b="1" dirty="0">
                <a:solidFill>
                  <a:schemeClr val="tx1">
                    <a:lumMod val="75000"/>
                    <a:lumOff val="25000"/>
                  </a:schemeClr>
                </a:solidFill>
              </a:rPr>
              <a:t> </a:t>
            </a:r>
            <a:r>
              <a:rPr lang="en-US" altLang="zh-CN" sz="2400" b="1" dirty="0">
                <a:solidFill>
                  <a:schemeClr val="tx1">
                    <a:lumMod val="75000"/>
                    <a:lumOff val="25000"/>
                  </a:schemeClr>
                </a:solidFill>
              </a:rPr>
              <a:t>吸引用户来使用自己的收费平台 </a:t>
            </a:r>
            <a:r>
              <a:rPr lang="en-US" altLang="zh-CN" sz="2400" b="1" dirty="0">
                <a:solidFill>
                  <a:schemeClr val="tx1">
                    <a:lumMod val="75000"/>
                    <a:lumOff val="25000"/>
                  </a:schemeClr>
                </a:solidFill>
                <a:sym typeface="Wingdings" panose="05000000000000000000"/>
              </a:rPr>
              <a:t>——&gt; </a:t>
            </a:r>
            <a:r>
              <a:rPr lang="en-US" altLang="zh-CN" sz="2400" b="1" dirty="0">
                <a:solidFill>
                  <a:schemeClr val="tx1">
                    <a:lumMod val="75000"/>
                    <a:lumOff val="25000"/>
                  </a:schemeClr>
                </a:solidFill>
              </a:rPr>
              <a:t>平台独有的内容</a:t>
            </a:r>
          </a:p>
          <a:p>
            <a:endParaRPr lang="en-US" altLang="zh-CN" sz="2400" b="1" dirty="0">
              <a:solidFill>
                <a:schemeClr val="tx1">
                  <a:lumMod val="75000"/>
                  <a:lumOff val="25000"/>
                </a:schemeClr>
              </a:solidFill>
            </a:endParaRPr>
          </a:p>
          <a:p>
            <a:r>
              <a:rPr lang="en-US" altLang="zh-CN" sz="2400" b="1" dirty="0">
                <a:solidFill>
                  <a:schemeClr val="tx1">
                    <a:lumMod val="75000"/>
                    <a:lumOff val="25000"/>
                  </a:schemeClr>
                </a:solidFill>
              </a:rPr>
              <a:t>		自制内容 									</a:t>
            </a:r>
            <a:r>
              <a:rPr lang="en-US" altLang="zh-CN" sz="2400" b="1" dirty="0">
                <a:solidFill>
                  <a:srgbClr val="1A77C4"/>
                </a:solidFill>
              </a:rPr>
              <a:t>独播</a:t>
            </a:r>
          </a:p>
          <a:p>
            <a:endParaRPr lang="en-US" altLang="zh-CN" sz="1600" b="1" dirty="0">
              <a:solidFill>
                <a:schemeClr val="tx1">
                  <a:lumMod val="75000"/>
                  <a:lumOff val="25000"/>
                </a:schemeClr>
              </a:solidFill>
            </a:endParaRPr>
          </a:p>
        </p:txBody>
      </p:sp>
    </p:spTree>
  </p:cSld>
  <p:clrMapOvr>
    <a:masterClrMapping/>
  </p:clrMapOvr>
  <p:transition spd="slow">
    <p:wipe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97866" y="495734"/>
            <a:ext cx="9964587" cy="410753"/>
          </a:xfrm>
        </p:spPr>
        <p:txBody>
          <a:bodyPr/>
          <a:lstStyle/>
          <a:p>
            <a:r>
              <a:rPr lang="en-US" altLang="zh-CN" dirty="0"/>
              <a:t>1.</a:t>
            </a:r>
            <a:r>
              <a:rPr lang="zh-CN" altLang="en-US" dirty="0"/>
              <a:t>迪士尼的目标如何引导本次收购事件的发生？（续）</a:t>
            </a:r>
            <a:endParaRPr kumimoji="1" lang="zh-CN" altLang="en-US" dirty="0"/>
          </a:p>
        </p:txBody>
      </p:sp>
      <p:sp>
        <p:nvSpPr>
          <p:cNvPr id="3" name="矩形 2"/>
          <p:cNvSpPr/>
          <p:nvPr/>
        </p:nvSpPr>
        <p:spPr>
          <a:xfrm>
            <a:off x="0" y="2863568"/>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145642" y="3379758"/>
            <a:ext cx="9269317" cy="2308324"/>
          </a:xfrm>
          <a:prstGeom prst="rect">
            <a:avLst/>
          </a:prstGeom>
          <a:noFill/>
        </p:spPr>
        <p:txBody>
          <a:bodyPr wrap="square" rtlCol="0">
            <a:spAutoFit/>
          </a:bodyPr>
          <a:lstStyle/>
          <a:p>
            <a:r>
              <a:rPr lang="zh-CN" altLang="en-US" sz="2400" b="1" dirty="0"/>
              <a:t>向观众直接提供自己打造的流媒体服务，而不继续为Netflix等平台提供内容。</a:t>
            </a:r>
            <a:endParaRPr lang="en-US" altLang="zh-CN" sz="2400" b="1" dirty="0"/>
          </a:p>
          <a:p>
            <a:endParaRPr lang="zh-CN" altLang="en-US" sz="2400" b="1" dirty="0"/>
          </a:p>
          <a:p>
            <a:r>
              <a:rPr lang="zh-CN" altLang="en-US" sz="2400" b="1" dirty="0"/>
              <a:t>而收购了福克斯后，Disney拿到的大量IP储备无疑是为自己的流媒体平台提供了更有竞争力的独有内容，且Hulu本身能够与Netflix的原创节目形成差异化竞争，平台资源进一步飞升。</a:t>
            </a:r>
          </a:p>
        </p:txBody>
      </p:sp>
      <p:sp>
        <p:nvSpPr>
          <p:cNvPr id="7" name="任意多边形: 形状 2"/>
          <p:cNvSpPr/>
          <p:nvPr/>
        </p:nvSpPr>
        <p:spPr>
          <a:xfrm>
            <a:off x="690650" y="3441791"/>
            <a:ext cx="367665" cy="367665"/>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solidFill>
                <a:srgbClr val="1A77C4"/>
              </a:solidFill>
            </a:endParaRPr>
          </a:p>
        </p:txBody>
      </p:sp>
      <p:sp>
        <p:nvSpPr>
          <p:cNvPr id="8" name="文本框 7"/>
          <p:cNvSpPr txBox="1"/>
          <p:nvPr/>
        </p:nvSpPr>
        <p:spPr>
          <a:xfrm>
            <a:off x="1218642" y="979579"/>
            <a:ext cx="2597116" cy="523220"/>
          </a:xfrm>
          <a:prstGeom prst="rect">
            <a:avLst/>
          </a:prstGeom>
          <a:noFill/>
        </p:spPr>
        <p:txBody>
          <a:bodyPr wrap="square" rtlCol="0">
            <a:spAutoFit/>
          </a:bodyPr>
          <a:lstStyle/>
          <a:p>
            <a:r>
              <a:rPr kumimoji="1" lang="zh-CN" altLang="en-US" sz="2800" b="1">
                <a:solidFill>
                  <a:srgbClr val="1A77C4"/>
                </a:solidFill>
              </a:rPr>
              <a:t>独播的竞争</a:t>
            </a:r>
            <a:endParaRPr kumimoji="1" lang="zh-CN" altLang="en-US" sz="2800" b="1" dirty="0">
              <a:solidFill>
                <a:srgbClr val="1A77C4"/>
              </a:solidFill>
            </a:endParaRPr>
          </a:p>
        </p:txBody>
      </p:sp>
      <p:sp>
        <p:nvSpPr>
          <p:cNvPr id="9" name="矩形 8"/>
          <p:cNvSpPr/>
          <p:nvPr/>
        </p:nvSpPr>
        <p:spPr>
          <a:xfrm>
            <a:off x="4572000" y="1502799"/>
            <a:ext cx="6205928" cy="1938992"/>
          </a:xfrm>
          <a:prstGeom prst="rect">
            <a:avLst/>
          </a:prstGeom>
        </p:spPr>
        <p:txBody>
          <a:bodyPr wrap="square">
            <a:spAutoFit/>
          </a:bodyPr>
          <a:lstStyle/>
          <a:p>
            <a:r>
              <a:rPr lang="zh-CN" altLang="en-US" sz="2000" b="1" dirty="0">
                <a:sym typeface="+mn-ea"/>
              </a:rPr>
              <a:t>Disney即将在Disney+平台上，推出由迪士尼和皮克斯出品的最新影视剧作，包括《玩具总动员4》、《冰雪奇缘2》和真人版《狮子王》等。2019年底之后，公众</a:t>
            </a:r>
            <a:r>
              <a:rPr lang="zh-CN" altLang="en-US" sz="2000" b="1" dirty="0">
                <a:solidFill>
                  <a:srgbClr val="1A77C4"/>
                </a:solidFill>
                <a:sym typeface="+mn-ea"/>
              </a:rPr>
              <a:t>只有在Disney+视频服务中才能看到漫威和《星球大战》系列电影</a:t>
            </a:r>
            <a:r>
              <a:rPr lang="zh-CN" altLang="en-US" sz="2000" b="1" dirty="0">
                <a:sym typeface="+mn-ea"/>
              </a:rPr>
              <a:t>。</a:t>
            </a:r>
            <a:endParaRPr lang="zh-CN" altLang="en-US" sz="2000" b="1" dirty="0"/>
          </a:p>
          <a:p>
            <a:endParaRPr lang="en-US" altLang="zh-CN" sz="2000" b="1" dirty="0">
              <a:solidFill>
                <a:schemeClr val="tx1">
                  <a:lumMod val="75000"/>
                  <a:lumOff val="25000"/>
                </a:schemeClr>
              </a:solidFill>
              <a:latin typeface="+mn-ea"/>
              <a:cs typeface="+mn-ea"/>
            </a:endParaRPr>
          </a:p>
        </p:txBody>
      </p:sp>
      <p:sp>
        <p:nvSpPr>
          <p:cNvPr id="11" name="矩形 10"/>
          <p:cNvSpPr/>
          <p:nvPr/>
        </p:nvSpPr>
        <p:spPr>
          <a:xfrm>
            <a:off x="659190" y="1602567"/>
            <a:ext cx="3716020" cy="1198880"/>
          </a:xfrm>
          <a:prstGeom prst="rect">
            <a:avLst/>
          </a:prstGeom>
          <a:noFill/>
          <a:ln>
            <a:noFill/>
          </a:ln>
        </p:spPr>
        <p:txBody>
          <a:bodyPr wrap="none" rtlCol="0" anchor="t">
            <a:spAutoFit/>
          </a:bodyPr>
          <a:lstStyle/>
          <a:p>
            <a:pPr algn="ctr"/>
            <a:r>
              <a:rPr lang="en-US" altLang="zh-CN" sz="7200"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Disney+</a:t>
            </a:r>
          </a:p>
        </p:txBody>
      </p:sp>
    </p:spTree>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p:cNvSpPr/>
          <p:nvPr/>
        </p:nvSpPr>
        <p:spPr>
          <a:xfrm>
            <a:off x="666948" y="1593128"/>
            <a:ext cx="3093849" cy="4126502"/>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2" name="标题 31"/>
          <p:cNvSpPr>
            <a:spLocks noGrp="1"/>
          </p:cNvSpPr>
          <p:nvPr>
            <p:ph type="title"/>
          </p:nvPr>
        </p:nvSpPr>
        <p:spPr>
          <a:xfrm>
            <a:off x="597866" y="495734"/>
            <a:ext cx="6498895" cy="486287"/>
          </a:xfrm>
        </p:spPr>
        <p:txBody>
          <a:bodyPr/>
          <a:lstStyle/>
          <a:p>
            <a:pPr>
              <a:lnSpc>
                <a:spcPct val="80000"/>
              </a:lnSpc>
            </a:pPr>
            <a:r>
              <a:rPr lang="en-US" altLang="zh-CN" dirty="0"/>
              <a:t>2.</a:t>
            </a:r>
            <a:r>
              <a:rPr lang="zh-CN" altLang="en-US" dirty="0"/>
              <a:t> 本次收购案属于哪种决策类型？ </a:t>
            </a:r>
          </a:p>
        </p:txBody>
      </p:sp>
      <p:sp>
        <p:nvSpPr>
          <p:cNvPr id="25" name="矩形 24"/>
          <p:cNvSpPr/>
          <p:nvPr/>
        </p:nvSpPr>
        <p:spPr>
          <a:xfrm>
            <a:off x="873179" y="2242516"/>
            <a:ext cx="2681389" cy="2951449"/>
          </a:xfrm>
          <a:prstGeom prst="rect">
            <a:avLst/>
          </a:prstGeom>
        </p:spPr>
        <p:txBody>
          <a:bodyPr wrap="square">
            <a:spAutoFit/>
          </a:bodyPr>
          <a:lstStyle/>
          <a:p>
            <a:pPr>
              <a:lnSpc>
                <a:spcPct val="150000"/>
              </a:lnSpc>
            </a:pPr>
            <a:r>
              <a:rPr lang="zh-CN" altLang="zh-CN" b="1" dirty="0">
                <a:solidFill>
                  <a:schemeClr val="bg1"/>
                </a:solidFill>
              </a:rPr>
              <a:t>确定与企业发展方向和远景有关的大政方针政策，比如</a:t>
            </a:r>
            <a:endParaRPr lang="en-US" altLang="zh-CN" b="1" dirty="0">
              <a:solidFill>
                <a:schemeClr val="bg1"/>
              </a:solidFill>
            </a:endParaRPr>
          </a:p>
          <a:p>
            <a:pPr marL="342900" indent="-342900">
              <a:lnSpc>
                <a:spcPct val="150000"/>
              </a:lnSpc>
              <a:buAutoNum type="arabicPeriod"/>
            </a:pPr>
            <a:r>
              <a:rPr lang="zh-CN" altLang="en-US" b="1" dirty="0">
                <a:solidFill>
                  <a:schemeClr val="bg1"/>
                </a:solidFill>
              </a:rPr>
              <a:t>企业的联合和改组</a:t>
            </a:r>
            <a:endParaRPr lang="en-US" altLang="zh-CN" b="1" dirty="0">
              <a:solidFill>
                <a:schemeClr val="bg1"/>
              </a:solidFill>
            </a:endParaRPr>
          </a:p>
          <a:p>
            <a:pPr marL="342900" indent="-342900">
              <a:lnSpc>
                <a:spcPct val="150000"/>
              </a:lnSpc>
              <a:buAutoNum type="arabicPeriod"/>
            </a:pPr>
            <a:r>
              <a:rPr lang="zh-CN" altLang="en-US" b="1" dirty="0">
                <a:solidFill>
                  <a:schemeClr val="bg1"/>
                </a:solidFill>
              </a:rPr>
              <a:t>新市场的开拓</a:t>
            </a:r>
            <a:endParaRPr lang="en-US" altLang="zh-CN" b="1" dirty="0">
              <a:solidFill>
                <a:schemeClr val="bg1"/>
              </a:solidFill>
            </a:endParaRPr>
          </a:p>
          <a:p>
            <a:pPr marL="342900" indent="-342900">
              <a:lnSpc>
                <a:spcPct val="150000"/>
              </a:lnSpc>
              <a:buAutoNum type="arabicPeriod"/>
            </a:pPr>
            <a:r>
              <a:rPr lang="zh-CN" altLang="en-US" b="1" dirty="0">
                <a:solidFill>
                  <a:schemeClr val="bg1"/>
                </a:solidFill>
              </a:rPr>
              <a:t>谋求企业内部与外界变化环境的动态均衡</a:t>
            </a:r>
            <a:r>
              <a:rPr lang="zh-CN" altLang="zh-CN" b="1" dirty="0">
                <a:solidFill>
                  <a:schemeClr val="bg1"/>
                </a:solidFill>
              </a:rPr>
              <a:t> </a:t>
            </a:r>
            <a:endParaRPr lang="zh-CN" altLang="en-US" b="1" dirty="0">
              <a:solidFill>
                <a:schemeClr val="bg1"/>
              </a:solidFill>
            </a:endParaRPr>
          </a:p>
        </p:txBody>
      </p:sp>
      <p:sp>
        <p:nvSpPr>
          <p:cNvPr id="26" name="文本框 25"/>
          <p:cNvSpPr txBox="1"/>
          <p:nvPr/>
        </p:nvSpPr>
        <p:spPr>
          <a:xfrm>
            <a:off x="1084799" y="1667741"/>
            <a:ext cx="1415772" cy="461665"/>
          </a:xfrm>
          <a:prstGeom prst="rect">
            <a:avLst/>
          </a:prstGeom>
          <a:noFill/>
        </p:spPr>
        <p:txBody>
          <a:bodyPr wrap="none" rtlCol="0">
            <a:spAutoFit/>
          </a:bodyPr>
          <a:lstStyle/>
          <a:p>
            <a:r>
              <a:rPr lang="zh-CN" altLang="en-US" sz="2400" b="1" dirty="0">
                <a:solidFill>
                  <a:schemeClr val="bg1"/>
                </a:solidFill>
              </a:rPr>
              <a:t>战略决策</a:t>
            </a:r>
          </a:p>
        </p:txBody>
      </p:sp>
      <p:cxnSp>
        <p:nvCxnSpPr>
          <p:cNvPr id="46" name="直接连接符 45"/>
          <p:cNvCxnSpPr/>
          <p:nvPr/>
        </p:nvCxnSpPr>
        <p:spPr>
          <a:xfrm flipV="1">
            <a:off x="2107429" y="2962964"/>
            <a:ext cx="0" cy="13936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6391635" y="1208638"/>
            <a:ext cx="5237988" cy="1477328"/>
          </a:xfrm>
          <a:prstGeom prst="rect">
            <a:avLst/>
          </a:prstGeom>
        </p:spPr>
        <p:txBody>
          <a:bodyPr wrap="square">
            <a:spAutoFit/>
          </a:bodyPr>
          <a:lstStyle/>
          <a:p>
            <a:pPr marL="285750" indent="-285750">
              <a:buFont typeface="Arial" panose="020B0604020202020204" pitchFamily="34" charset="0"/>
              <a:buChar char="•"/>
            </a:pPr>
            <a:r>
              <a:rPr lang="zh-CN" altLang="en-US" b="1" dirty="0"/>
              <a:t>电影业务：</a:t>
            </a:r>
            <a:r>
              <a:rPr lang="en-US" altLang="zh-CN" b="1" dirty="0"/>
              <a:t>20</a:t>
            </a:r>
            <a:r>
              <a:rPr lang="zh-CN" altLang="en-US" b="1" dirty="0"/>
              <a:t>世纪福克斯、福克斯探照灯影业、福克斯</a:t>
            </a:r>
            <a:r>
              <a:rPr lang="en-US" altLang="zh-CN" b="1" dirty="0"/>
              <a:t>2000</a:t>
            </a:r>
            <a:r>
              <a:rPr lang="zh-CN" altLang="en-US" b="1" dirty="0"/>
              <a:t>、福克斯家族、福克斯动画、蓝天工作室。</a:t>
            </a:r>
            <a:endParaRPr lang="en-US" altLang="zh-CN" b="1" dirty="0"/>
          </a:p>
          <a:p>
            <a:pPr marL="285750" indent="-285750">
              <a:buFont typeface="Arial" panose="020B0604020202020204" pitchFamily="34" charset="0"/>
              <a:buChar char="•"/>
            </a:pPr>
            <a:endParaRPr lang="en-US" altLang="zh-CN" b="1" dirty="0">
              <a:solidFill>
                <a:schemeClr val="tx1">
                  <a:lumMod val="75000"/>
                  <a:lumOff val="25000"/>
                </a:schemeClr>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sp>
        <p:nvSpPr>
          <p:cNvPr id="57" name="文本框 56"/>
          <p:cNvSpPr txBox="1"/>
          <p:nvPr/>
        </p:nvSpPr>
        <p:spPr>
          <a:xfrm>
            <a:off x="3789174" y="3456324"/>
            <a:ext cx="2492990" cy="400110"/>
          </a:xfrm>
          <a:prstGeom prst="rect">
            <a:avLst/>
          </a:prstGeom>
          <a:noFill/>
        </p:spPr>
        <p:txBody>
          <a:bodyPr wrap="none" rtlCol="0">
            <a:spAutoFit/>
          </a:bodyPr>
          <a:lstStyle/>
          <a:p>
            <a:r>
              <a:rPr lang="zh-CN" altLang="en-US" sz="2000" b="1" u="sng" dirty="0">
                <a:solidFill>
                  <a:schemeClr val="tx1">
                    <a:lumMod val="75000"/>
                    <a:lumOff val="25000"/>
                  </a:schemeClr>
                </a:solidFill>
                <a:highlight>
                  <a:srgbClr val="FFFF00"/>
                </a:highlight>
              </a:rPr>
              <a:t>企业的联合</a:t>
            </a:r>
            <a:r>
              <a:rPr lang="en-US" altLang="zh-CN" sz="2000" b="1" u="sng" dirty="0">
                <a:solidFill>
                  <a:schemeClr val="tx1">
                    <a:lumMod val="75000"/>
                    <a:lumOff val="25000"/>
                  </a:schemeClr>
                </a:solidFill>
                <a:highlight>
                  <a:srgbClr val="FFFF00"/>
                </a:highlight>
              </a:rPr>
              <a:t>——</a:t>
            </a:r>
            <a:r>
              <a:rPr lang="zh-CN" altLang="en-US" sz="2000" b="1" u="sng" dirty="0">
                <a:solidFill>
                  <a:schemeClr val="tx1">
                    <a:lumMod val="75000"/>
                    <a:lumOff val="25000"/>
                  </a:schemeClr>
                </a:solidFill>
                <a:highlight>
                  <a:srgbClr val="FFFF00"/>
                </a:highlight>
              </a:rPr>
              <a:t>并购</a:t>
            </a:r>
          </a:p>
        </p:txBody>
      </p:sp>
      <p:cxnSp>
        <p:nvCxnSpPr>
          <p:cNvPr id="74" name="直接连接符 73"/>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rot="16200000">
            <a:off x="-81140960" y="1899093"/>
            <a:ext cx="100540"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695325" y="3429000"/>
            <a:ext cx="0" cy="3771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513000" y="5388080"/>
            <a:ext cx="5966625" cy="87395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b="1" dirty="0"/>
              <a:t>股份：</a:t>
            </a:r>
            <a:r>
              <a:rPr lang="zh-CN" altLang="zh-CN" b="1" dirty="0"/>
              <a:t>福克斯在</a:t>
            </a:r>
            <a:r>
              <a:rPr lang="en-US" altLang="zh-CN" b="1" dirty="0"/>
              <a:t>Hulu</a:t>
            </a:r>
            <a:r>
              <a:rPr lang="zh-CN" altLang="zh-CN" b="1" dirty="0"/>
              <a:t>、</a:t>
            </a:r>
            <a:r>
              <a:rPr lang="en-US" altLang="zh-CN" b="1" dirty="0" err="1"/>
              <a:t>TataSky</a:t>
            </a:r>
            <a:r>
              <a:rPr lang="zh-CN" altLang="zh-CN" b="1" dirty="0"/>
              <a:t>和</a:t>
            </a:r>
            <a:r>
              <a:rPr lang="en-US" altLang="zh-CN" b="1" dirty="0" err="1"/>
              <a:t>EndemolShine</a:t>
            </a:r>
            <a:r>
              <a:rPr lang="en-US" altLang="zh-CN" b="1" dirty="0"/>
              <a:t> Group</a:t>
            </a:r>
            <a:r>
              <a:rPr lang="zh-CN" altLang="zh-CN" b="1" dirty="0"/>
              <a:t>的股份 </a:t>
            </a:r>
            <a:endParaRPr kumimoji="1" lang="zh-CN" altLang="en-US" b="1" dirty="0"/>
          </a:p>
        </p:txBody>
      </p:sp>
      <p:sp>
        <p:nvSpPr>
          <p:cNvPr id="4" name="Rectangle 3"/>
          <p:cNvSpPr/>
          <p:nvPr/>
        </p:nvSpPr>
        <p:spPr>
          <a:xfrm>
            <a:off x="6513001" y="2794910"/>
            <a:ext cx="4805819" cy="646331"/>
          </a:xfrm>
          <a:prstGeom prst="rect">
            <a:avLst/>
          </a:prstGeom>
        </p:spPr>
        <p:txBody>
          <a:bodyPr wrap="square">
            <a:spAutoFit/>
          </a:bodyPr>
          <a:lstStyle/>
          <a:p>
            <a:pPr marL="285750" indent="-285750">
              <a:buFont typeface="Arial" panose="020B0604020202020204" pitchFamily="34" charset="0"/>
              <a:buChar char="•"/>
            </a:pPr>
            <a:r>
              <a:rPr kumimoji="1" lang="zh-CN" altLang="en-US" b="1" dirty="0"/>
              <a:t>电视创意：</a:t>
            </a:r>
            <a:r>
              <a:rPr kumimoji="1" lang="en-US" altLang="zh-CN" b="1" dirty="0"/>
              <a:t>20</a:t>
            </a:r>
            <a:r>
              <a:rPr kumimoji="1" lang="zh-CN" altLang="en-US" b="1" dirty="0"/>
              <a:t>世纪福克斯电视台，</a:t>
            </a:r>
            <a:r>
              <a:rPr kumimoji="1" lang="en-US" altLang="zh-CN" b="1" dirty="0"/>
              <a:t>FX</a:t>
            </a:r>
            <a:r>
              <a:rPr kumimoji="1" lang="zh-CN" altLang="en-US" b="1" dirty="0"/>
              <a:t>制作和</a:t>
            </a:r>
            <a:r>
              <a:rPr kumimoji="1" lang="en-US" altLang="zh-CN" b="1" dirty="0"/>
              <a:t>Fox21</a:t>
            </a:r>
            <a:r>
              <a:rPr kumimoji="1" lang="zh-CN" altLang="en-US" b="1" dirty="0"/>
              <a:t>。</a:t>
            </a:r>
            <a:endParaRPr kumimoji="1" lang="en-US" altLang="zh-CN" b="1" dirty="0"/>
          </a:p>
        </p:txBody>
      </p:sp>
      <p:sp>
        <p:nvSpPr>
          <p:cNvPr id="6" name="Rectangle 5"/>
          <p:cNvSpPr/>
          <p:nvPr/>
        </p:nvSpPr>
        <p:spPr>
          <a:xfrm>
            <a:off x="6513031" y="3902509"/>
            <a:ext cx="5678969" cy="873957"/>
          </a:xfrm>
          <a:prstGeom prst="rect">
            <a:avLst/>
          </a:prstGeom>
        </p:spPr>
        <p:txBody>
          <a:bodyPr wrap="square">
            <a:spAutoFit/>
          </a:bodyPr>
          <a:lstStyle/>
          <a:p>
            <a:pPr marL="285750" indent="-285750">
              <a:lnSpc>
                <a:spcPct val="150000"/>
              </a:lnSpc>
              <a:buFont typeface="Arial" panose="020B0604020202020204" pitchFamily="34" charset="0"/>
              <a:buChar char="•"/>
            </a:pPr>
            <a:r>
              <a:rPr kumimoji="1" lang="zh-CN" altLang="en-US" b="1" dirty="0"/>
              <a:t>福克斯国际电视：迪士尼获得</a:t>
            </a:r>
            <a:r>
              <a:rPr kumimoji="1" lang="en-US" altLang="zh-CN" b="1" dirty="0"/>
              <a:t>FX</a:t>
            </a:r>
            <a:r>
              <a:rPr kumimoji="1" lang="zh-CN" altLang="en-US" b="1" dirty="0"/>
              <a:t>有线电视台、国家地理频道、福克斯国际网络集团、印度</a:t>
            </a:r>
            <a:r>
              <a:rPr kumimoji="1" lang="en-US" altLang="zh-CN" b="1" dirty="0"/>
              <a:t>Star</a:t>
            </a:r>
            <a:r>
              <a:rPr kumimoji="1" lang="zh-CN" altLang="en-US" b="1" dirty="0"/>
              <a:t>电视台</a:t>
            </a:r>
            <a:endParaRPr kumimoji="1" lang="en-US" altLang="zh-CN" b="1" dirty="0"/>
          </a:p>
        </p:txBody>
      </p:sp>
    </p:spTree>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8" name="直接连接符 27"/>
          <p:cNvCxnSpPr/>
          <p:nvPr/>
        </p:nvCxnSpPr>
        <p:spPr>
          <a:xfrm flipV="1">
            <a:off x="2107429" y="2965345"/>
            <a:ext cx="0" cy="8156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2107429" y="2962964"/>
            <a:ext cx="0" cy="13936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6" name="矩形 55"/>
          <p:cNvSpPr/>
          <p:nvPr/>
        </p:nvSpPr>
        <p:spPr>
          <a:xfrm>
            <a:off x="695324" y="2017238"/>
            <a:ext cx="11197290" cy="1631216"/>
          </a:xfrm>
          <a:prstGeom prst="rect">
            <a:avLst/>
          </a:prstGeom>
        </p:spPr>
        <p:txBody>
          <a:bodyPr wrap="square">
            <a:spAutoFit/>
          </a:bodyPr>
          <a:lstStyle/>
          <a:p>
            <a:pPr marL="342900" indent="-342900">
              <a:buFont typeface="Wingdings" panose="05000000000000000000" pitchFamily="2" charset="2"/>
              <a:buChar char="Ø"/>
            </a:pPr>
            <a:r>
              <a:rPr kumimoji="1" lang="en-US" altLang="zh-CN" sz="2000" b="1" dirty="0"/>
              <a:t>SKY</a:t>
            </a:r>
            <a:r>
              <a:rPr kumimoji="1" lang="zh-CN" altLang="en-US" sz="2000" b="1" dirty="0"/>
              <a:t>：对欧洲市场的开拓</a:t>
            </a:r>
            <a:endParaRPr kumimoji="1" lang="en-US" altLang="zh-CN" sz="2000" b="1" dirty="0"/>
          </a:p>
          <a:p>
            <a:pPr marL="342900" indent="-342900">
              <a:buFont typeface="Wingdings" panose="05000000000000000000" pitchFamily="2" charset="2"/>
              <a:buChar char="Ø"/>
            </a:pPr>
            <a:endParaRPr kumimoji="1" lang="en-US" altLang="zh-CN" sz="2000" b="1" dirty="0"/>
          </a:p>
          <a:p>
            <a:pPr marL="1257300" lvl="2" indent="-342900">
              <a:buFont typeface="Wingdings" panose="05000000000000000000" pitchFamily="2" charset="2"/>
              <a:buChar char="Ø"/>
            </a:pPr>
            <a:r>
              <a:rPr kumimoji="1" lang="en-US" altLang="zh-CN" sz="2000" b="1" dirty="0"/>
              <a:t>Star India</a:t>
            </a:r>
            <a:r>
              <a:rPr kumimoji="1" lang="zh-CN" altLang="en-US" sz="2000" b="1" dirty="0"/>
              <a:t>：对印度市场的开拓</a:t>
            </a:r>
            <a:endParaRPr kumimoji="1" lang="en-US" altLang="zh-CN" sz="2000" b="1" dirty="0"/>
          </a:p>
          <a:p>
            <a:pPr marL="342900" indent="-342900">
              <a:buFont typeface="Wingdings" panose="05000000000000000000" pitchFamily="2" charset="2"/>
              <a:buChar char="Ø"/>
            </a:pPr>
            <a:endParaRPr kumimoji="1" lang="en-US" altLang="zh-CN" sz="2000" b="1" dirty="0"/>
          </a:p>
          <a:p>
            <a:pPr marL="2171700" lvl="4" indent="-342900">
              <a:buFont typeface="Wingdings" panose="05000000000000000000" pitchFamily="2" charset="2"/>
              <a:buChar char="Ø"/>
            </a:pPr>
            <a:r>
              <a:rPr kumimoji="1" lang="zh-CN" altLang="en-US" sz="2000" b="1" dirty="0"/>
              <a:t>电视台：</a:t>
            </a:r>
            <a:endParaRPr lang="en-US" altLang="zh-CN" sz="2000" b="1" dirty="0">
              <a:solidFill>
                <a:schemeClr val="tx1">
                  <a:lumMod val="75000"/>
                  <a:lumOff val="25000"/>
                </a:schemeClr>
              </a:solidFill>
            </a:endParaRPr>
          </a:p>
        </p:txBody>
      </p:sp>
      <p:sp>
        <p:nvSpPr>
          <p:cNvPr id="57" name="文本框 56"/>
          <p:cNvSpPr txBox="1"/>
          <p:nvPr/>
        </p:nvSpPr>
        <p:spPr>
          <a:xfrm>
            <a:off x="429072" y="1387158"/>
            <a:ext cx="2031325" cy="461665"/>
          </a:xfrm>
          <a:prstGeom prst="rect">
            <a:avLst/>
          </a:prstGeom>
          <a:noFill/>
        </p:spPr>
        <p:txBody>
          <a:bodyPr wrap="none" rtlCol="0">
            <a:spAutoFit/>
          </a:bodyPr>
          <a:lstStyle/>
          <a:p>
            <a:r>
              <a:rPr lang="zh-CN" altLang="en-US" sz="2400" b="1" u="sng" dirty="0">
                <a:solidFill>
                  <a:schemeClr val="tx1">
                    <a:lumMod val="75000"/>
                    <a:lumOff val="25000"/>
                  </a:schemeClr>
                </a:solidFill>
                <a:highlight>
                  <a:srgbClr val="FFFF00"/>
                </a:highlight>
              </a:rPr>
              <a:t>新市场的开拓</a:t>
            </a:r>
          </a:p>
        </p:txBody>
      </p:sp>
      <p:cxnSp>
        <p:nvCxnSpPr>
          <p:cNvPr id="39" name="直接连接符 38"/>
          <p:cNvCxnSpPr/>
          <p:nvPr/>
        </p:nvCxnSpPr>
        <p:spPr>
          <a:xfrm rot="16200000">
            <a:off x="-81140960" y="1899093"/>
            <a:ext cx="100540"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3336190" y="3696650"/>
            <a:ext cx="7831478" cy="1323439"/>
          </a:xfrm>
          <a:prstGeom prst="rect">
            <a:avLst/>
          </a:prstGeom>
          <a:noFill/>
        </p:spPr>
        <p:txBody>
          <a:bodyPr wrap="square" rtlCol="0">
            <a:spAutoFit/>
          </a:bodyPr>
          <a:lstStyle/>
          <a:p>
            <a:pPr marL="285750" indent="-285750">
              <a:buFont typeface="Arial" panose="020B0604020202020204" pitchFamily="34" charset="0"/>
              <a:buChar char="•"/>
            </a:pPr>
            <a:r>
              <a:rPr lang="zh-CN" altLang="zh-CN" sz="2000" b="1" dirty="0"/>
              <a:t>在北美，迪士尼获得了</a:t>
            </a:r>
            <a:r>
              <a:rPr lang="en-US" altLang="zh-CN" sz="2000" b="1" dirty="0"/>
              <a:t>FX</a:t>
            </a:r>
            <a:r>
              <a:rPr lang="zh-CN" altLang="zh-CN" sz="2000" b="1" dirty="0"/>
              <a:t>有线台和国家地理频道。</a:t>
            </a:r>
            <a:r>
              <a:rPr lang="en-US" altLang="zh-CN" sz="2000" b="1" dirty="0"/>
              <a:t>FX</a:t>
            </a:r>
            <a:r>
              <a:rPr lang="zh-CN" altLang="zh-CN" sz="2000" b="1" dirty="0"/>
              <a:t>近年来也接连推出不少精品剧集，如《美国恐怖故事》、《美国犯罪故事》和《冰血暴》等，被看作是除</a:t>
            </a:r>
            <a:r>
              <a:rPr lang="en-US" altLang="zh-CN" sz="2000" b="1" dirty="0"/>
              <a:t>HBO</a:t>
            </a:r>
            <a:r>
              <a:rPr lang="zh-CN" altLang="zh-CN" sz="2000" b="1" dirty="0"/>
              <a:t>和</a:t>
            </a:r>
            <a:r>
              <a:rPr lang="en-US" altLang="zh-CN" sz="2000" b="1" dirty="0"/>
              <a:t>Netflix</a:t>
            </a:r>
            <a:r>
              <a:rPr lang="zh-CN" altLang="zh-CN" sz="2000" b="1" dirty="0"/>
              <a:t>外，自制剧领域的第三位巨头。 </a:t>
            </a:r>
            <a:endParaRPr kumimoji="1" lang="zh-CN" altLang="en-US" sz="2000" b="1" dirty="0"/>
          </a:p>
        </p:txBody>
      </p:sp>
      <p:sp>
        <p:nvSpPr>
          <p:cNvPr id="15" name="文本框 14"/>
          <p:cNvSpPr txBox="1"/>
          <p:nvPr/>
        </p:nvSpPr>
        <p:spPr>
          <a:xfrm>
            <a:off x="3421233" y="5329997"/>
            <a:ext cx="7746435" cy="1015663"/>
          </a:xfrm>
          <a:prstGeom prst="rect">
            <a:avLst/>
          </a:prstGeom>
          <a:noFill/>
        </p:spPr>
        <p:txBody>
          <a:bodyPr wrap="square" rtlCol="0">
            <a:spAutoFit/>
          </a:bodyPr>
          <a:lstStyle/>
          <a:p>
            <a:pPr marL="285750" indent="-285750">
              <a:buFont typeface="Arial" panose="020B0604020202020204" pitchFamily="34" charset="0"/>
              <a:buChar char="•"/>
            </a:pPr>
            <a:r>
              <a:rPr lang="zh-CN" altLang="zh-CN" sz="2000" b="1" dirty="0"/>
              <a:t>出身澳大利亚的默多克重视亚太地区，早在二十年前，他便在香港设立亚太区总部，在其他亚洲国家拓展业务，电视台几乎遍布所有东南亚国家和地区，在不少地区居于领先地位。</a:t>
            </a:r>
            <a:endParaRPr kumimoji="1" lang="zh-CN" altLang="en-US" sz="2000" b="1" dirty="0"/>
          </a:p>
        </p:txBody>
      </p:sp>
      <p:sp>
        <p:nvSpPr>
          <p:cNvPr id="20" name="标题 31"/>
          <p:cNvSpPr>
            <a:spLocks noGrp="1"/>
          </p:cNvSpPr>
          <p:nvPr>
            <p:ph type="title"/>
          </p:nvPr>
        </p:nvSpPr>
        <p:spPr>
          <a:xfrm>
            <a:off x="597866" y="495734"/>
            <a:ext cx="7730001" cy="486287"/>
          </a:xfrm>
        </p:spPr>
        <p:txBody>
          <a:bodyPr/>
          <a:lstStyle/>
          <a:p>
            <a:pPr>
              <a:lnSpc>
                <a:spcPct val="80000"/>
              </a:lnSpc>
            </a:pPr>
            <a:r>
              <a:rPr lang="en-US" altLang="zh-CN" dirty="0"/>
              <a:t>2.</a:t>
            </a:r>
            <a:r>
              <a:rPr lang="zh-CN" altLang="en-US" dirty="0"/>
              <a:t> 本次收购案属于哪种决策类型？ （续）</a:t>
            </a:r>
          </a:p>
        </p:txBody>
      </p:sp>
      <p:sp>
        <p:nvSpPr>
          <p:cNvPr id="7" name="文本框 6"/>
          <p:cNvSpPr txBox="1"/>
          <p:nvPr/>
        </p:nvSpPr>
        <p:spPr>
          <a:xfrm>
            <a:off x="6954523" y="1387158"/>
            <a:ext cx="4213145" cy="1938992"/>
          </a:xfrm>
          <a:prstGeom prst="rect">
            <a:avLst/>
          </a:prstGeom>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zh-CN" sz="2000" dirty="0"/>
              <a:t>通过收购，迪士尼在</a:t>
            </a:r>
            <a:r>
              <a:rPr lang="zh-CN" altLang="zh-CN" sz="2000" dirty="0">
                <a:highlight>
                  <a:srgbClr val="FFFF00"/>
                </a:highlight>
              </a:rPr>
              <a:t>美国、欧洲和亚太地区都获得了更大的权力</a:t>
            </a:r>
            <a:r>
              <a:rPr lang="zh-CN" altLang="zh-CN" sz="2000" dirty="0"/>
              <a:t>。有线电视尽管在衰落，但当它的规模足够巨大时，哪怕炙手可热的硅谷也无法小视。</a:t>
            </a:r>
          </a:p>
          <a:p>
            <a:endParaRPr kumimoji="1" lang="zh-CN" altLang="en-US" sz="2000" dirty="0"/>
          </a:p>
        </p:txBody>
      </p:sp>
      <p:sp>
        <p:nvSpPr>
          <p:cNvPr id="6" name="Up Arrow 5"/>
          <p:cNvSpPr/>
          <p:nvPr/>
        </p:nvSpPr>
        <p:spPr>
          <a:xfrm>
            <a:off x="8824770" y="2832846"/>
            <a:ext cx="472649" cy="748337"/>
          </a:xfrm>
          <a:prstGeom prst="up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8549966" y="1861197"/>
            <a:ext cx="3337234" cy="460770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矩形 15"/>
          <p:cNvSpPr/>
          <p:nvPr/>
        </p:nvSpPr>
        <p:spPr>
          <a:xfrm>
            <a:off x="4745557" y="1851790"/>
            <a:ext cx="3438901" cy="46171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28" name="直接连接符 27"/>
          <p:cNvCxnSpPr/>
          <p:nvPr/>
        </p:nvCxnSpPr>
        <p:spPr>
          <a:xfrm flipV="1">
            <a:off x="2107429" y="2965345"/>
            <a:ext cx="0" cy="8156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V="1">
            <a:off x="2107429" y="2962964"/>
            <a:ext cx="0" cy="139361"/>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52" name="矩形 51"/>
          <p:cNvSpPr/>
          <p:nvPr/>
        </p:nvSpPr>
        <p:spPr>
          <a:xfrm>
            <a:off x="819397" y="1848823"/>
            <a:ext cx="3528433" cy="462008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56" name="矩形 55"/>
          <p:cNvSpPr/>
          <p:nvPr/>
        </p:nvSpPr>
        <p:spPr>
          <a:xfrm>
            <a:off x="745850" y="4051938"/>
            <a:ext cx="3423251" cy="707886"/>
          </a:xfrm>
          <a:prstGeom prst="rect">
            <a:avLst/>
          </a:prstGeom>
        </p:spPr>
        <p:txBody>
          <a:bodyPr wrap="square">
            <a:spAutoFit/>
          </a:bodyPr>
          <a:lstStyle/>
          <a:p>
            <a:pPr marL="285750" indent="-285750">
              <a:buFont typeface="Arial" panose="020B0604020202020204" pitchFamily="34" charset="0"/>
              <a:buChar char="•"/>
            </a:pPr>
            <a:r>
              <a:rPr lang="en-US" altLang="zh-CN" sz="2000" b="1" dirty="0">
                <a:solidFill>
                  <a:schemeClr val="tx1">
                    <a:lumMod val="75000"/>
                    <a:lumOff val="25000"/>
                  </a:schemeClr>
                </a:solidFill>
              </a:rPr>
              <a:t>Netflix</a:t>
            </a:r>
            <a:r>
              <a:rPr lang="zh-CN" altLang="en-US" sz="2000" b="1" dirty="0">
                <a:solidFill>
                  <a:schemeClr val="tx1">
                    <a:lumMod val="75000"/>
                    <a:lumOff val="25000"/>
                  </a:schemeClr>
                </a:solidFill>
              </a:rPr>
              <a:t>流媒体的强势竞争</a:t>
            </a:r>
            <a:endParaRPr lang="en-US" altLang="zh-CN" sz="2000" b="1" dirty="0">
              <a:solidFill>
                <a:schemeClr val="tx1">
                  <a:lumMod val="75000"/>
                  <a:lumOff val="25000"/>
                </a:schemeClr>
              </a:solidFill>
            </a:endParaRPr>
          </a:p>
          <a:p>
            <a:pPr marL="285750" indent="-285750">
              <a:buFont typeface="Arial" panose="020B0604020202020204" pitchFamily="34" charset="0"/>
              <a:buChar char="•"/>
            </a:pPr>
            <a:endParaRPr lang="en-US" altLang="zh-CN" sz="2000" b="1" dirty="0">
              <a:solidFill>
                <a:schemeClr val="tx1">
                  <a:lumMod val="75000"/>
                  <a:lumOff val="25000"/>
                </a:schemeClr>
              </a:solidFill>
            </a:endParaRPr>
          </a:p>
        </p:txBody>
      </p:sp>
      <p:sp>
        <p:nvSpPr>
          <p:cNvPr id="57" name="文本框 56"/>
          <p:cNvSpPr txBox="1"/>
          <p:nvPr/>
        </p:nvSpPr>
        <p:spPr>
          <a:xfrm>
            <a:off x="812078" y="3590273"/>
            <a:ext cx="2424062" cy="461665"/>
          </a:xfrm>
          <a:prstGeom prst="rect">
            <a:avLst/>
          </a:prstGeom>
          <a:noFill/>
        </p:spPr>
        <p:txBody>
          <a:bodyPr wrap="none" rtlCol="0">
            <a:spAutoFit/>
          </a:bodyPr>
          <a:lstStyle/>
          <a:p>
            <a:r>
              <a:rPr lang="zh-CN" altLang="en-US" sz="2400" b="1" dirty="0">
                <a:solidFill>
                  <a:schemeClr val="tx1">
                    <a:lumMod val="75000"/>
                    <a:lumOff val="25000"/>
                  </a:schemeClr>
                </a:solidFill>
                <a:highlight>
                  <a:srgbClr val="FFFF00"/>
                </a:highlight>
              </a:rPr>
              <a:t> 外界变化的环境</a:t>
            </a:r>
          </a:p>
        </p:txBody>
      </p:sp>
      <p:cxnSp>
        <p:nvCxnSpPr>
          <p:cNvPr id="39" name="直接连接符 38"/>
          <p:cNvCxnSpPr/>
          <p:nvPr/>
        </p:nvCxnSpPr>
        <p:spPr>
          <a:xfrm rot="16200000">
            <a:off x="-81140960" y="1899093"/>
            <a:ext cx="100540"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695325" y="3429000"/>
            <a:ext cx="0" cy="37719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4666710" y="1861198"/>
            <a:ext cx="3440259" cy="4708981"/>
          </a:xfrm>
          <a:prstGeom prst="rect">
            <a:avLst/>
          </a:prstGeom>
          <a:noFill/>
        </p:spPr>
        <p:txBody>
          <a:bodyPr wrap="square" rtlCol="0">
            <a:spAutoFit/>
          </a:bodyPr>
          <a:lstStyle/>
          <a:p>
            <a:pPr marL="285750" indent="-285750">
              <a:buFont typeface="Arial" panose="020B0604020202020204" pitchFamily="34" charset="0"/>
              <a:buChar char="•"/>
            </a:pPr>
            <a:r>
              <a:rPr lang="zh-CN" altLang="en-US" sz="2000" b="1" dirty="0"/>
              <a:t>通过收购，迪士尼将成为</a:t>
            </a:r>
            <a:r>
              <a:rPr lang="en-US" altLang="zh-CN" sz="2000" b="1" dirty="0"/>
              <a:t>Hulu</a:t>
            </a:r>
            <a:r>
              <a:rPr lang="zh-CN" altLang="en-US" sz="2000" b="1" dirty="0"/>
              <a:t>的大股东（持有</a:t>
            </a:r>
            <a:r>
              <a:rPr lang="en-US" altLang="zh-CN" sz="2000" b="1" dirty="0"/>
              <a:t>60%</a:t>
            </a:r>
            <a:r>
              <a:rPr lang="zh-CN" altLang="en-US" sz="2000" b="1" dirty="0"/>
              <a:t>的股份），</a:t>
            </a:r>
            <a:r>
              <a:rPr lang="en-US" altLang="zh-CN" sz="2000" b="1" dirty="0"/>
              <a:t>《</a:t>
            </a:r>
            <a:r>
              <a:rPr lang="zh-CN" altLang="en-US" sz="2000" b="1" dirty="0"/>
              <a:t>使女的故事</a:t>
            </a:r>
            <a:r>
              <a:rPr lang="en-US" altLang="zh-CN" sz="2000" b="1" dirty="0"/>
              <a:t>》</a:t>
            </a:r>
            <a:r>
              <a:rPr lang="zh-CN" altLang="en-US" sz="2000" b="1" dirty="0"/>
              <a:t>、</a:t>
            </a:r>
            <a:r>
              <a:rPr lang="en-US" altLang="zh-CN" sz="2000" b="1" dirty="0"/>
              <a:t>《</a:t>
            </a:r>
            <a:r>
              <a:rPr lang="zh-CN" altLang="en-US" sz="2000" b="1" dirty="0"/>
              <a:t>名姝</a:t>
            </a:r>
            <a:r>
              <a:rPr lang="en-US" altLang="zh-CN" sz="2000" b="1" dirty="0"/>
              <a:t>》</a:t>
            </a:r>
            <a:r>
              <a:rPr lang="zh-CN" altLang="en-US" sz="2000" b="1" dirty="0"/>
              <a:t>正是这家流媒体公司的得意之作）是迪士尼最重要的未来</a:t>
            </a:r>
            <a:endParaRPr lang="en-US" altLang="zh-CN" sz="2000" b="1" dirty="0"/>
          </a:p>
          <a:p>
            <a:pPr marL="285750" indent="-285750">
              <a:buFont typeface="Arial" panose="020B0604020202020204" pitchFamily="34" charset="0"/>
              <a:buChar char="•"/>
            </a:pPr>
            <a:endParaRPr lang="zh-CN" altLang="en-US" sz="2000" b="1" dirty="0"/>
          </a:p>
          <a:p>
            <a:pPr marL="285750" indent="-285750">
              <a:buFont typeface="Arial" panose="020B0604020202020204" pitchFamily="34" charset="0"/>
              <a:buChar char="•"/>
            </a:pPr>
            <a:r>
              <a:rPr lang="zh-CN" altLang="en-US" sz="2000" b="1" dirty="0"/>
              <a:t>迪士尼老板罗伯特</a:t>
            </a:r>
            <a:r>
              <a:rPr lang="en-US" altLang="zh-CN" sz="2000" b="1" dirty="0"/>
              <a:t>•</a:t>
            </a:r>
            <a:r>
              <a:rPr lang="zh-CN" altLang="en-US" sz="2000" b="1" dirty="0"/>
              <a:t>艾格此前在媒体吹风会上曾表示自己十分重视这个平台：“</a:t>
            </a:r>
            <a:r>
              <a:rPr lang="en-US" altLang="zh-CN" sz="2000" b="1" dirty="0"/>
              <a:t>Hulu</a:t>
            </a:r>
            <a:r>
              <a:rPr lang="zh-CN" altLang="en-US" sz="2000" b="1" dirty="0"/>
              <a:t>作为面向成人市场的视频平台，非常适合承载我们从福克斯购得的有别于迪士尼合家欢题材的</a:t>
            </a:r>
            <a:r>
              <a:rPr lang="en-US" altLang="zh-CN" sz="2000" b="1" dirty="0"/>
              <a:t>IP</a:t>
            </a:r>
            <a:r>
              <a:rPr lang="zh-CN" altLang="en-US" sz="2000" b="1" dirty="0"/>
              <a:t>。”</a:t>
            </a:r>
          </a:p>
        </p:txBody>
      </p:sp>
      <p:sp>
        <p:nvSpPr>
          <p:cNvPr id="15" name="文本框 14"/>
          <p:cNvSpPr txBox="1"/>
          <p:nvPr/>
        </p:nvSpPr>
        <p:spPr>
          <a:xfrm>
            <a:off x="8549966" y="1978940"/>
            <a:ext cx="3072840" cy="2246769"/>
          </a:xfrm>
          <a:prstGeom prst="rect">
            <a:avLst/>
          </a:prstGeom>
          <a:noFill/>
        </p:spPr>
        <p:txBody>
          <a:bodyPr wrap="square" rtlCol="0">
            <a:spAutoFit/>
          </a:bodyPr>
          <a:lstStyle/>
          <a:p>
            <a:pPr marL="285750" indent="-285750">
              <a:buFont typeface="Arial" panose="020B0604020202020204" pitchFamily="34" charset="0"/>
              <a:buChar char="•"/>
            </a:pPr>
            <a:r>
              <a:rPr lang="zh-CN" altLang="en-US" sz="2000" b="1" dirty="0"/>
              <a:t>迪士尼自家流媒体平台</a:t>
            </a:r>
            <a:r>
              <a:rPr lang="en-US" altLang="zh-CN" sz="2000" b="1" dirty="0"/>
              <a:t>Disney+</a:t>
            </a:r>
            <a:r>
              <a:rPr lang="zh-CN" altLang="en-US" sz="2000" b="1" dirty="0"/>
              <a:t>计划在</a:t>
            </a:r>
            <a:r>
              <a:rPr lang="en-US" altLang="zh-CN" sz="2000" b="1" dirty="0"/>
              <a:t>2019</a:t>
            </a:r>
            <a:r>
              <a:rPr lang="zh-CN" altLang="en-US" sz="2000" b="1" dirty="0"/>
              <a:t>年上线，罗伯特</a:t>
            </a:r>
            <a:r>
              <a:rPr lang="en-US" altLang="zh-CN" sz="2000" b="1" dirty="0"/>
              <a:t>•</a:t>
            </a:r>
            <a:r>
              <a:rPr lang="zh-CN" altLang="en-US" sz="2000" b="1" dirty="0"/>
              <a:t>艾格也曾指出，会把</a:t>
            </a:r>
            <a:r>
              <a:rPr lang="en-US" altLang="zh-CN" sz="2000" b="1" dirty="0"/>
              <a:t>Hulu</a:t>
            </a:r>
            <a:r>
              <a:rPr lang="zh-CN" altLang="en-US" sz="2000" b="1" dirty="0"/>
              <a:t>当作自有流媒体平台的补充产品。</a:t>
            </a:r>
            <a:endParaRPr lang="en-US" altLang="zh-CN" sz="2000" b="1" dirty="0"/>
          </a:p>
          <a:p>
            <a:pPr marL="285750" indent="-285750">
              <a:buFont typeface="Arial" panose="020B0604020202020204" pitchFamily="34" charset="0"/>
              <a:buChar char="•"/>
            </a:pPr>
            <a:endParaRPr lang="zh-CN" altLang="en-US" sz="2000" b="1" dirty="0"/>
          </a:p>
        </p:txBody>
      </p:sp>
      <p:sp>
        <p:nvSpPr>
          <p:cNvPr id="20" name="标题 31"/>
          <p:cNvSpPr>
            <a:spLocks noGrp="1"/>
          </p:cNvSpPr>
          <p:nvPr>
            <p:ph type="title"/>
          </p:nvPr>
        </p:nvSpPr>
        <p:spPr>
          <a:xfrm>
            <a:off x="597866" y="495734"/>
            <a:ext cx="7730001" cy="486287"/>
          </a:xfrm>
        </p:spPr>
        <p:txBody>
          <a:bodyPr/>
          <a:lstStyle/>
          <a:p>
            <a:pPr>
              <a:lnSpc>
                <a:spcPct val="80000"/>
              </a:lnSpc>
            </a:pPr>
            <a:r>
              <a:rPr lang="en-US" altLang="zh-CN" dirty="0"/>
              <a:t>2.</a:t>
            </a:r>
            <a:r>
              <a:rPr lang="zh-CN" altLang="en-US" dirty="0"/>
              <a:t> 本次收购案属于哪种决策类型？ （续）</a:t>
            </a:r>
          </a:p>
        </p:txBody>
      </p:sp>
      <p:sp>
        <p:nvSpPr>
          <p:cNvPr id="18" name="文本框 17"/>
          <p:cNvSpPr txBox="1"/>
          <p:nvPr/>
        </p:nvSpPr>
        <p:spPr>
          <a:xfrm>
            <a:off x="819397" y="4675646"/>
            <a:ext cx="2954655" cy="461665"/>
          </a:xfrm>
          <a:prstGeom prst="rect">
            <a:avLst/>
          </a:prstGeom>
          <a:noFill/>
        </p:spPr>
        <p:txBody>
          <a:bodyPr wrap="none" rtlCol="0">
            <a:spAutoFit/>
          </a:bodyPr>
          <a:lstStyle/>
          <a:p>
            <a:r>
              <a:rPr lang="zh-CN" altLang="en-US" sz="2400" b="1" dirty="0">
                <a:solidFill>
                  <a:schemeClr val="tx1">
                    <a:lumMod val="75000"/>
                    <a:lumOff val="25000"/>
                  </a:schemeClr>
                </a:solidFill>
                <a:highlight>
                  <a:srgbClr val="FFFF00"/>
                </a:highlight>
              </a:rPr>
              <a:t>内部想要做出的改变</a:t>
            </a:r>
          </a:p>
        </p:txBody>
      </p:sp>
      <p:sp>
        <p:nvSpPr>
          <p:cNvPr id="19" name="矩形 18"/>
          <p:cNvSpPr/>
          <p:nvPr/>
        </p:nvSpPr>
        <p:spPr>
          <a:xfrm>
            <a:off x="744808" y="5085609"/>
            <a:ext cx="3423251" cy="707886"/>
          </a:xfrm>
          <a:prstGeom prst="rect">
            <a:avLst/>
          </a:prstGeom>
        </p:spPr>
        <p:txBody>
          <a:bodyPr wrap="square">
            <a:spAutoFit/>
          </a:bodyPr>
          <a:lstStyle/>
          <a:p>
            <a:pPr marL="285750" indent="-285750">
              <a:buFont typeface="Arial" panose="020B0604020202020204" pitchFamily="34" charset="0"/>
              <a:buChar char="•"/>
            </a:pPr>
            <a:r>
              <a:rPr lang="zh-CN" altLang="en-US" sz="2000" b="1" dirty="0">
                <a:solidFill>
                  <a:schemeClr val="tx1">
                    <a:lumMod val="75000"/>
                    <a:lumOff val="25000"/>
                  </a:schemeClr>
                </a:solidFill>
              </a:rPr>
              <a:t>与</a:t>
            </a:r>
            <a:r>
              <a:rPr lang="en-US" altLang="zh-CN" sz="2000" b="1" dirty="0">
                <a:solidFill>
                  <a:schemeClr val="tx1">
                    <a:lumMod val="75000"/>
                    <a:lumOff val="25000"/>
                  </a:schemeClr>
                </a:solidFill>
              </a:rPr>
              <a:t>Netflix</a:t>
            </a:r>
            <a:r>
              <a:rPr lang="zh-CN" altLang="en-US" sz="2000" b="1" dirty="0">
                <a:solidFill>
                  <a:schemeClr val="tx1">
                    <a:lumMod val="75000"/>
                    <a:lumOff val="25000"/>
                  </a:schemeClr>
                </a:solidFill>
              </a:rPr>
              <a:t>竞争互联网流媒体业务市场份额</a:t>
            </a:r>
            <a:endParaRPr lang="en-US" altLang="zh-CN" sz="2000" b="1" dirty="0">
              <a:solidFill>
                <a:schemeClr val="tx1">
                  <a:lumMod val="75000"/>
                  <a:lumOff val="25000"/>
                </a:schemeClr>
              </a:solidFill>
            </a:endParaRPr>
          </a:p>
        </p:txBody>
      </p:sp>
      <p:sp>
        <p:nvSpPr>
          <p:cNvPr id="21" name="文本框 20"/>
          <p:cNvSpPr txBox="1"/>
          <p:nvPr/>
        </p:nvSpPr>
        <p:spPr>
          <a:xfrm>
            <a:off x="991595" y="2031537"/>
            <a:ext cx="2929679" cy="830997"/>
          </a:xfrm>
          <a:prstGeom prst="rect">
            <a:avLst/>
          </a:prstGeom>
          <a:solidFill>
            <a:schemeClr val="bg1">
              <a:lumMod val="95000"/>
            </a:schemeClr>
          </a:solidFill>
          <a:ln>
            <a:noFill/>
          </a:ln>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zh-CN" sz="2400" b="1" u="sng" dirty="0">
                <a:highlight>
                  <a:srgbClr val="FFFF00"/>
                </a:highlight>
              </a:rPr>
              <a:t>谋求企业内部与外界变化环境的动态均衡</a:t>
            </a:r>
            <a:endParaRPr lang="zh-CN" altLang="en-US" sz="2400" b="1" u="sng" dirty="0">
              <a:solidFill>
                <a:schemeClr val="tx1">
                  <a:lumMod val="75000"/>
                  <a:lumOff val="25000"/>
                </a:schemeClr>
              </a:solidFill>
              <a:highlight>
                <a:srgbClr val="FFFF00"/>
              </a:highlight>
            </a:endParaRPr>
          </a:p>
        </p:txBody>
      </p:sp>
      <p:pic>
        <p:nvPicPr>
          <p:cNvPr id="2" name="图片 1"/>
          <p:cNvPicPr>
            <a:picLocks noChangeAspect="1"/>
          </p:cNvPicPr>
          <p:nvPr/>
        </p:nvPicPr>
        <p:blipFill>
          <a:blip r:embed="rId2"/>
          <a:stretch>
            <a:fillRect/>
          </a:stretch>
        </p:blipFill>
        <p:spPr>
          <a:xfrm>
            <a:off x="8421416" y="4337394"/>
            <a:ext cx="3594333" cy="2019825"/>
          </a:xfrm>
          <a:prstGeom prst="rect">
            <a:avLst/>
          </a:prstGeom>
          <a:solidFill>
            <a:srgbClr val="FFFFFF">
              <a:shade val="85000"/>
            </a:srgbClr>
          </a:solidFill>
          <a:ln w="88900" cap="sq">
            <a:solidFill>
              <a:srgbClr val="FFFFFF"/>
            </a:solidFill>
            <a:miter lim="800000"/>
            <a:headEnd/>
            <a:tailEnd/>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标题 31"/>
          <p:cNvSpPr>
            <a:spLocks noGrp="1"/>
          </p:cNvSpPr>
          <p:nvPr>
            <p:ph type="title"/>
          </p:nvPr>
        </p:nvSpPr>
        <p:spPr>
          <a:xfrm>
            <a:off x="589240" y="495734"/>
            <a:ext cx="8763000" cy="485140"/>
          </a:xfrm>
        </p:spPr>
        <p:txBody>
          <a:bodyPr/>
          <a:lstStyle/>
          <a:p>
            <a:pPr>
              <a:lnSpc>
                <a:spcPct val="80000"/>
              </a:lnSpc>
            </a:pPr>
            <a:r>
              <a:rPr lang="en-US" altLang="zh-CN" dirty="0"/>
              <a:t>3. </a:t>
            </a:r>
            <a:r>
              <a:rPr lang="zh-CN" altLang="en-US" dirty="0"/>
              <a:t>迪士尼是如何部署收购福克斯的计划工作的？</a:t>
            </a:r>
          </a:p>
        </p:txBody>
      </p:sp>
      <p:graphicFrame>
        <p:nvGraphicFramePr>
          <p:cNvPr id="2" name="图表 1"/>
          <p:cNvGraphicFramePr/>
          <p:nvPr/>
        </p:nvGraphicFramePr>
        <p:xfrm>
          <a:off x="1358232" y="1152802"/>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spd="slow">
    <p:wipe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47"/>
          <p:cNvSpPr/>
          <p:nvPr/>
        </p:nvSpPr>
        <p:spPr>
          <a:xfrm>
            <a:off x="9574893"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7288823" y="1997393"/>
            <a:ext cx="3987508" cy="35681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图形 2" descr="文凭滚"/>
          <p:cNvSpPr/>
          <p:nvPr/>
        </p:nvSpPr>
        <p:spPr>
          <a:xfrm>
            <a:off x="7535863"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40" name="矩形 39"/>
          <p:cNvSpPr/>
          <p:nvPr/>
        </p:nvSpPr>
        <p:spPr>
          <a:xfrm>
            <a:off x="7514854" y="2521026"/>
            <a:ext cx="3709813" cy="2553335"/>
          </a:xfrm>
          <a:prstGeom prst="rect">
            <a:avLst/>
          </a:prstGeom>
        </p:spPr>
        <p:txBody>
          <a:bodyPr wrap="square">
            <a:spAutoFit/>
          </a:bodyPr>
          <a:lstStyle/>
          <a:p>
            <a:r>
              <a:rPr lang="zh-CN" altLang="en-US" sz="2000" b="1" dirty="0">
                <a:solidFill>
                  <a:schemeClr val="tx1">
                    <a:lumMod val="75000"/>
                    <a:lumOff val="25000"/>
                  </a:schemeClr>
                </a:solidFill>
              </a:rPr>
              <a:t>迪士尼与</a:t>
            </a:r>
            <a:r>
              <a:rPr lang="en-US" altLang="zh-CN" sz="2000" b="1" dirty="0">
                <a:solidFill>
                  <a:schemeClr val="tx1">
                    <a:lumMod val="75000"/>
                    <a:lumOff val="25000"/>
                  </a:schemeClr>
                </a:solidFill>
              </a:rPr>
              <a:t>20</a:t>
            </a:r>
            <a:r>
              <a:rPr lang="zh-CN" altLang="en-US" sz="2000" b="1" dirty="0">
                <a:solidFill>
                  <a:schemeClr val="tx1">
                    <a:lumMod val="75000"/>
                    <a:lumOff val="25000"/>
                  </a:schemeClr>
                </a:solidFill>
              </a:rPr>
              <a:t>世纪福克斯于去年</a:t>
            </a:r>
            <a:r>
              <a:rPr lang="en-US" altLang="zh-CN" sz="2000" b="1" dirty="0">
                <a:solidFill>
                  <a:schemeClr val="tx1">
                    <a:lumMod val="75000"/>
                    <a:lumOff val="25000"/>
                  </a:schemeClr>
                </a:solidFill>
              </a:rPr>
              <a:t>8</a:t>
            </a:r>
            <a:r>
              <a:rPr lang="zh-CN" altLang="en-US" sz="2000" b="1" dirty="0">
                <a:solidFill>
                  <a:schemeClr val="tx1">
                    <a:lumMod val="75000"/>
                    <a:lumOff val="25000"/>
                  </a:schemeClr>
                </a:solidFill>
              </a:rPr>
              <a:t>月联合召开股东大会时，迪士尼首席执行官罗伯特</a:t>
            </a:r>
            <a:r>
              <a:rPr lang="en-US" altLang="zh-CN" sz="2000" b="1" dirty="0">
                <a:solidFill>
                  <a:schemeClr val="tx1">
                    <a:lumMod val="75000"/>
                    <a:lumOff val="25000"/>
                  </a:schemeClr>
                </a:solidFill>
              </a:rPr>
              <a:t>•</a:t>
            </a:r>
            <a:r>
              <a:rPr lang="zh-CN" altLang="en-US" sz="2000" b="1" dirty="0">
                <a:solidFill>
                  <a:schemeClr val="tx1">
                    <a:lumMod val="75000"/>
                    <a:lumOff val="25000"/>
                  </a:schemeClr>
                </a:solidFill>
              </a:rPr>
              <a:t>艾格曾表示，“迪士尼和</a:t>
            </a:r>
            <a:r>
              <a:rPr lang="en-US" altLang="zh-CN" sz="2000" b="1" dirty="0">
                <a:solidFill>
                  <a:schemeClr val="tx1">
                    <a:lumMod val="75000"/>
                    <a:lumOff val="25000"/>
                  </a:schemeClr>
                </a:solidFill>
              </a:rPr>
              <a:t>20</a:t>
            </a:r>
            <a:r>
              <a:rPr lang="zh-CN" altLang="en-US" sz="2000" b="1" dirty="0">
                <a:solidFill>
                  <a:schemeClr val="tx1">
                    <a:lumMod val="75000"/>
                    <a:lumOff val="25000"/>
                  </a:schemeClr>
                </a:solidFill>
              </a:rPr>
              <a:t>世纪福克斯的业务相结合，能使我们创建更有吸引力的高质量内容，扩大国际知名度，并</a:t>
            </a:r>
            <a:r>
              <a:rPr lang="zh-CN" altLang="en-US" sz="2000" b="1" dirty="0">
                <a:solidFill>
                  <a:srgbClr val="C00000"/>
                </a:solidFill>
              </a:rPr>
              <a:t>提供更吸引人的娱乐体验</a:t>
            </a:r>
            <a:r>
              <a:rPr lang="zh-CN" altLang="en-US" sz="2000" b="1" dirty="0">
                <a:solidFill>
                  <a:schemeClr val="tx1">
                    <a:lumMod val="75000"/>
                    <a:lumOff val="25000"/>
                  </a:schemeClr>
                </a:solidFill>
              </a:rPr>
              <a:t>。”</a:t>
            </a:r>
            <a:endParaRPr lang="en-US" altLang="zh-CN" sz="2000" b="1" dirty="0">
              <a:solidFill>
                <a:schemeClr val="tx1">
                  <a:lumMod val="75000"/>
                  <a:lumOff val="25000"/>
                </a:schemeClr>
              </a:solidFill>
            </a:endParaRPr>
          </a:p>
        </p:txBody>
      </p:sp>
      <p:sp>
        <p:nvSpPr>
          <p:cNvPr id="42" name="矩形 41"/>
          <p:cNvSpPr/>
          <p:nvPr/>
        </p:nvSpPr>
        <p:spPr>
          <a:xfrm>
            <a:off x="11248388"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832295"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546225" y="1997393"/>
            <a:ext cx="3987508" cy="35681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图形 2" descr="文凭滚"/>
          <p:cNvSpPr/>
          <p:nvPr/>
        </p:nvSpPr>
        <p:spPr>
          <a:xfrm>
            <a:off x="1793265"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20" name="矩形 19"/>
          <p:cNvSpPr/>
          <p:nvPr/>
        </p:nvSpPr>
        <p:spPr>
          <a:xfrm>
            <a:off x="1705026" y="3221872"/>
            <a:ext cx="3709813" cy="1014730"/>
          </a:xfrm>
          <a:prstGeom prst="rect">
            <a:avLst/>
          </a:prstGeom>
        </p:spPr>
        <p:txBody>
          <a:bodyPr wrap="square">
            <a:spAutoFit/>
          </a:bodyPr>
          <a:lstStyle/>
          <a:p>
            <a:r>
              <a:rPr lang="zh-CN" altLang="en-US" sz="2000" b="1">
                <a:solidFill>
                  <a:schemeClr val="tx1">
                    <a:lumMod val="75000"/>
                    <a:lumOff val="25000"/>
                  </a:schemeClr>
                </a:solidFill>
              </a:rPr>
              <a:t>迪士尼属于有明确宗旨的企业，迪士尼宗旨是</a:t>
            </a:r>
            <a:r>
              <a:rPr lang="zh-CN" altLang="en-US" sz="2000" b="1">
                <a:solidFill>
                  <a:srgbClr val="C00000"/>
                </a:solidFill>
              </a:rPr>
              <a:t>“让人快乐起来”</a:t>
            </a:r>
            <a:r>
              <a:rPr lang="zh-CN" altLang="en-US" sz="2000" b="1">
                <a:solidFill>
                  <a:schemeClr val="tx1">
                    <a:lumMod val="75000"/>
                    <a:lumOff val="25000"/>
                  </a:schemeClr>
                </a:solidFill>
              </a:rPr>
              <a:t>。</a:t>
            </a:r>
            <a:endParaRPr lang="en-US" altLang="zh-CN" sz="2000" b="1" dirty="0">
              <a:solidFill>
                <a:schemeClr val="tx1">
                  <a:lumMod val="75000"/>
                  <a:lumOff val="25000"/>
                </a:schemeClr>
              </a:solidFill>
            </a:endParaRPr>
          </a:p>
        </p:txBody>
      </p:sp>
      <p:sp>
        <p:nvSpPr>
          <p:cNvPr id="21" name="文本框 20"/>
          <p:cNvSpPr txBox="1"/>
          <p:nvPr/>
        </p:nvSpPr>
        <p:spPr>
          <a:xfrm>
            <a:off x="1705027" y="2443920"/>
            <a:ext cx="1757212" cy="461665"/>
          </a:xfrm>
          <a:prstGeom prst="rect">
            <a:avLst/>
          </a:prstGeom>
          <a:noFill/>
        </p:spPr>
        <p:txBody>
          <a:bodyPr wrap="none" rtlCol="0">
            <a:spAutoFit/>
          </a:bodyPr>
          <a:lstStyle/>
          <a:p>
            <a:r>
              <a:rPr lang="en-US" altLang="zh-CN" sz="2400" b="1" dirty="0">
                <a:solidFill>
                  <a:schemeClr val="tx1">
                    <a:lumMod val="75000"/>
                    <a:lumOff val="25000"/>
                  </a:schemeClr>
                </a:solidFill>
              </a:rPr>
              <a:t>1.</a:t>
            </a:r>
            <a:r>
              <a:rPr lang="zh-CN" altLang="en-US" sz="2400" b="1" dirty="0">
                <a:solidFill>
                  <a:schemeClr val="tx1">
                    <a:lumMod val="75000"/>
                    <a:lumOff val="25000"/>
                  </a:schemeClr>
                </a:solidFill>
              </a:rPr>
              <a:t> 描述宗旨</a:t>
            </a:r>
          </a:p>
        </p:txBody>
      </p:sp>
      <p:sp>
        <p:nvSpPr>
          <p:cNvPr id="23" name="矩形 22"/>
          <p:cNvSpPr/>
          <p:nvPr/>
        </p:nvSpPr>
        <p:spPr>
          <a:xfrm>
            <a:off x="5505790"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31"/>
          <p:cNvSpPr txBox="1">
            <a:spLocks noGrp="1"/>
          </p:cNvSpPr>
          <p:nvPr>
            <p:ph type="title"/>
          </p:nvPr>
        </p:nvSpPr>
        <p:spPr>
          <a:xfrm>
            <a:off x="589280" y="495300"/>
            <a:ext cx="11362055" cy="485140"/>
          </a:xfrm>
          <a:prstGeom prst="rect">
            <a:avLst/>
          </a:prstGeom>
        </p:spPr>
        <p:txBody>
          <a:bodyPr wrap="square">
            <a:spAutoFit/>
          </a:bodyPr>
          <a:lstStyle>
            <a:lvl1pPr algn="l" defTabSz="914400" rtl="0" eaLnBrk="1" latinLnBrk="0" hangingPunct="1">
              <a:lnSpc>
                <a:spcPct val="60000"/>
              </a:lnSpc>
              <a:spcBef>
                <a:spcPct val="0"/>
              </a:spcBef>
              <a:buNone/>
              <a:defRPr lang="zh-CN" altLang="en-US" sz="3200" b="1" kern="1200">
                <a:solidFill>
                  <a:schemeClr val="tx1">
                    <a:lumMod val="75000"/>
                    <a:lumOff val="25000"/>
                  </a:schemeClr>
                </a:solidFill>
                <a:latin typeface="+mn-lt"/>
                <a:ea typeface="+mn-ea"/>
                <a:cs typeface="+mn-cs"/>
              </a:defRPr>
            </a:lvl1pPr>
          </a:lstStyle>
          <a:p>
            <a:pPr>
              <a:lnSpc>
                <a:spcPct val="80000"/>
              </a:lnSpc>
            </a:pPr>
            <a:r>
              <a:rPr lang="en-US" altLang="zh-CN" dirty="0"/>
              <a:t>3. </a:t>
            </a:r>
            <a:r>
              <a:rPr lang="en-US" altLang="zh-CN" dirty="0">
                <a:sym typeface="+mn-ea"/>
              </a:rPr>
              <a:t> </a:t>
            </a:r>
            <a:r>
              <a:rPr dirty="0">
                <a:sym typeface="+mn-ea"/>
              </a:rPr>
              <a:t>迪士尼是如何部署收购福克斯的计划工作的？</a:t>
            </a:r>
            <a:r>
              <a:rPr lang="zh-CN" altLang="en-US" dirty="0"/>
              <a:t>（续）</a:t>
            </a:r>
          </a:p>
        </p:txBody>
      </p:sp>
    </p:spTree>
  </p:cSld>
  <p:clrMapOvr>
    <a:masterClrMapping/>
  </p:clrMapOvr>
  <p:transition spd="slow">
    <p:wipe dir="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文本框 47"/>
          <p:cNvSpPr txBox="1"/>
          <p:nvPr/>
        </p:nvSpPr>
        <p:spPr>
          <a:xfrm>
            <a:off x="7504441" y="4218171"/>
            <a:ext cx="2339102" cy="461665"/>
          </a:xfrm>
          <a:prstGeom prst="rect">
            <a:avLst/>
          </a:prstGeom>
          <a:solidFill>
            <a:schemeClr val="tx1">
              <a:lumMod val="75000"/>
              <a:lumOff val="25000"/>
            </a:schemeClr>
          </a:solidFill>
        </p:spPr>
        <p:txBody>
          <a:bodyPr wrap="none" rtlCol="0">
            <a:spAutoFit/>
          </a:bodyPr>
          <a:lstStyle/>
          <a:p>
            <a:r>
              <a:rPr lang="zh-CN" altLang="en-US" sz="2400" b="1">
                <a:solidFill>
                  <a:schemeClr val="bg1"/>
                </a:solidFill>
              </a:rPr>
              <a:t>外部环境的威胁</a:t>
            </a:r>
            <a:endParaRPr lang="zh-CN" altLang="en-US" sz="2400" b="1" dirty="0">
              <a:solidFill>
                <a:schemeClr val="bg1"/>
              </a:solidFill>
            </a:endParaRPr>
          </a:p>
        </p:txBody>
      </p:sp>
      <p:sp>
        <p:nvSpPr>
          <p:cNvPr id="49" name="矩形 48"/>
          <p:cNvSpPr/>
          <p:nvPr/>
        </p:nvSpPr>
        <p:spPr>
          <a:xfrm>
            <a:off x="7410417" y="4795007"/>
            <a:ext cx="3955660" cy="1200329"/>
          </a:xfrm>
          <a:prstGeom prst="rect">
            <a:avLst/>
          </a:prstGeom>
        </p:spPr>
        <p:txBody>
          <a:bodyPr wrap="square">
            <a:spAutoFit/>
          </a:bodyPr>
          <a:lstStyle/>
          <a:p>
            <a:r>
              <a:rPr lang="zh-CN" altLang="zh-CN" b="1"/>
              <a:t>梦工厂、哥伦比亚等电影公司的发展以及其他公司及非主题公园的发展都会对迪士尼现有市场地位造成一定的威胁</a:t>
            </a:r>
            <a:endParaRPr lang="zh-CN" altLang="en-US" b="1" dirty="0"/>
          </a:p>
        </p:txBody>
      </p:sp>
      <p:sp>
        <p:nvSpPr>
          <p:cNvPr id="44" name="矩形 43"/>
          <p:cNvSpPr/>
          <p:nvPr/>
        </p:nvSpPr>
        <p:spPr>
          <a:xfrm>
            <a:off x="845114" y="2167325"/>
            <a:ext cx="4079681" cy="1753235"/>
          </a:xfrm>
          <a:prstGeom prst="rect">
            <a:avLst/>
          </a:prstGeom>
        </p:spPr>
        <p:txBody>
          <a:bodyPr wrap="square">
            <a:spAutoFit/>
          </a:bodyPr>
          <a:lstStyle/>
          <a:p>
            <a:pPr marL="285750" indent="-285750">
              <a:buFont typeface="Arial" panose="020B0604020202020204" pitchFamily="34" charset="0"/>
              <a:buChar char="•"/>
            </a:pPr>
            <a:r>
              <a:rPr lang="en-US" altLang="zh-CN" b="1" dirty="0"/>
              <a:t>1974-1995</a:t>
            </a:r>
            <a:r>
              <a:rPr lang="zh-CN" altLang="zh-CN" b="1" dirty="0"/>
              <a:t>靠自身</a:t>
            </a:r>
            <a:r>
              <a:rPr lang="en-US" altLang="zh-CN" b="1" dirty="0"/>
              <a:t>IP</a:t>
            </a:r>
            <a:r>
              <a:rPr lang="zh-CN" altLang="zh-CN" b="1" dirty="0"/>
              <a:t>创造和影视作品</a:t>
            </a:r>
            <a:endParaRPr lang="en-US" altLang="zh-CN" b="1" dirty="0"/>
          </a:p>
          <a:p>
            <a:pPr marL="285750" indent="-285750">
              <a:buFont typeface="Arial" panose="020B0604020202020204" pitchFamily="34" charset="0"/>
              <a:buChar char="•"/>
            </a:pPr>
            <a:r>
              <a:rPr lang="en-US" altLang="zh-CN" b="1" dirty="0"/>
              <a:t>1996</a:t>
            </a:r>
            <a:r>
              <a:rPr lang="zh-CN" altLang="en-US" b="1" dirty="0"/>
              <a:t>之后</a:t>
            </a:r>
            <a:r>
              <a:rPr lang="zh-CN" altLang="zh-CN" b="1" dirty="0"/>
              <a:t>靠战略并购且全球乐园的扩张，依靠几次战略并购实现优质</a:t>
            </a:r>
            <a:r>
              <a:rPr lang="en-US" altLang="zh-CN" b="1" dirty="0"/>
              <a:t>IP</a:t>
            </a:r>
            <a:r>
              <a:rPr lang="zh-CN" altLang="zh-CN" b="1" dirty="0"/>
              <a:t>的积累，打造</a:t>
            </a:r>
            <a:r>
              <a:rPr lang="en-US" altLang="zh-CN" b="1" dirty="0"/>
              <a:t>IP</a:t>
            </a:r>
            <a:r>
              <a:rPr lang="zh-CN" altLang="zh-CN" b="1" dirty="0"/>
              <a:t>产业链（如主题乐园、衍生周边等）</a:t>
            </a:r>
            <a:r>
              <a:rPr lang="zh-CN" altLang="zh-CN" b="1" dirty="0">
                <a:solidFill>
                  <a:srgbClr val="C00000"/>
                </a:solidFill>
              </a:rPr>
              <a:t>核心竞争力是</a:t>
            </a:r>
            <a:r>
              <a:rPr lang="en-US" altLang="zh-CN" b="1" dirty="0">
                <a:solidFill>
                  <a:srgbClr val="C00000"/>
                </a:solidFill>
              </a:rPr>
              <a:t>IP</a:t>
            </a:r>
          </a:p>
        </p:txBody>
      </p:sp>
      <p:sp>
        <p:nvSpPr>
          <p:cNvPr id="45" name="文本框 44"/>
          <p:cNvSpPr txBox="1"/>
          <p:nvPr/>
        </p:nvSpPr>
        <p:spPr>
          <a:xfrm>
            <a:off x="905833" y="1776976"/>
            <a:ext cx="800219" cy="461665"/>
          </a:xfrm>
          <a:prstGeom prst="rect">
            <a:avLst/>
          </a:prstGeom>
          <a:solidFill>
            <a:schemeClr val="tx1">
              <a:lumMod val="75000"/>
              <a:lumOff val="25000"/>
            </a:schemeClr>
          </a:solidFill>
        </p:spPr>
        <p:txBody>
          <a:bodyPr wrap="none" rtlCol="0">
            <a:spAutoFit/>
          </a:bodyPr>
          <a:lstStyle/>
          <a:p>
            <a:r>
              <a:rPr lang="zh-CN" altLang="en-US" sz="2400" b="1" dirty="0">
                <a:solidFill>
                  <a:schemeClr val="bg1"/>
                </a:solidFill>
              </a:rPr>
              <a:t>优势</a:t>
            </a:r>
            <a:endParaRPr lang="zh-CN" altLang="en-US" sz="2800" b="1" dirty="0">
              <a:solidFill>
                <a:schemeClr val="bg1"/>
              </a:solidFill>
            </a:endParaRPr>
          </a:p>
        </p:txBody>
      </p:sp>
      <p:sp>
        <p:nvSpPr>
          <p:cNvPr id="41" name="文本框 40"/>
          <p:cNvSpPr txBox="1"/>
          <p:nvPr/>
        </p:nvSpPr>
        <p:spPr>
          <a:xfrm>
            <a:off x="7504441" y="1776976"/>
            <a:ext cx="800219" cy="461665"/>
          </a:xfrm>
          <a:prstGeom prst="rect">
            <a:avLst/>
          </a:prstGeom>
          <a:solidFill>
            <a:schemeClr val="tx1">
              <a:lumMod val="75000"/>
              <a:lumOff val="25000"/>
            </a:schemeClr>
          </a:solidFill>
        </p:spPr>
        <p:txBody>
          <a:bodyPr wrap="none" rtlCol="0">
            <a:spAutoFit/>
          </a:bodyPr>
          <a:lstStyle/>
          <a:p>
            <a:r>
              <a:rPr lang="zh-CN" altLang="en-US" sz="2400" b="1" dirty="0">
                <a:solidFill>
                  <a:schemeClr val="bg1"/>
                </a:solidFill>
              </a:rPr>
              <a:t>劣势</a:t>
            </a:r>
          </a:p>
        </p:txBody>
      </p:sp>
      <p:sp>
        <p:nvSpPr>
          <p:cNvPr id="36" name="矩形 35"/>
          <p:cNvSpPr/>
          <p:nvPr/>
        </p:nvSpPr>
        <p:spPr>
          <a:xfrm>
            <a:off x="845115" y="4605574"/>
            <a:ext cx="4131530" cy="1754326"/>
          </a:xfrm>
          <a:prstGeom prst="rect">
            <a:avLst/>
          </a:prstGeom>
        </p:spPr>
        <p:txBody>
          <a:bodyPr wrap="square">
            <a:spAutoFit/>
          </a:bodyPr>
          <a:lstStyle/>
          <a:p>
            <a:pPr marL="285750" indent="-285750">
              <a:buFont typeface="Arial" panose="020B0604020202020204" pitchFamily="34" charset="0"/>
              <a:buChar char="•"/>
            </a:pPr>
            <a:r>
              <a:rPr lang="zh-CN" altLang="zh-CN" b="1" dirty="0"/>
              <a:t>经济发展，全球居民的消费水平增高，越来越多人有对娱乐产业的需求</a:t>
            </a:r>
            <a:endParaRPr lang="en-US" altLang="zh-CN" b="1" dirty="0"/>
          </a:p>
          <a:p>
            <a:pPr marL="285750" indent="-285750">
              <a:buFont typeface="Arial" panose="020B0604020202020204" pitchFamily="34" charset="0"/>
              <a:buChar char="•"/>
            </a:pPr>
            <a:r>
              <a:rPr lang="zh-CN" altLang="zh-CN" b="1" dirty="0"/>
              <a:t>用户的</a:t>
            </a:r>
            <a:r>
              <a:rPr lang="en-US" altLang="zh-CN" b="1" dirty="0"/>
              <a:t>IP</a:t>
            </a:r>
            <a:r>
              <a:rPr lang="zh-CN" altLang="zh-CN" b="1" dirty="0"/>
              <a:t>情结（这也是迪士尼收购福克斯的一大原因，收购后，目标顾客群体将扩大至福克斯旗下的</a:t>
            </a:r>
            <a:r>
              <a:rPr lang="en-US" altLang="zh-CN" b="1" dirty="0"/>
              <a:t>IP</a:t>
            </a:r>
            <a:r>
              <a:rPr lang="zh-CN" altLang="zh-CN" b="1" dirty="0"/>
              <a:t>，如</a:t>
            </a:r>
            <a:r>
              <a:rPr lang="en-US" altLang="zh-CN" b="1" dirty="0"/>
              <a:t>X-MEN</a:t>
            </a:r>
            <a:r>
              <a:rPr lang="zh-CN" altLang="zh-CN" b="1" dirty="0"/>
              <a:t>）</a:t>
            </a:r>
            <a:endParaRPr lang="zh-CN" altLang="en-US" b="1" dirty="0"/>
          </a:p>
        </p:txBody>
      </p:sp>
      <p:sp>
        <p:nvSpPr>
          <p:cNvPr id="37" name="文本框 36"/>
          <p:cNvSpPr txBox="1"/>
          <p:nvPr/>
        </p:nvSpPr>
        <p:spPr>
          <a:xfrm>
            <a:off x="905833" y="4215225"/>
            <a:ext cx="2339102" cy="461665"/>
          </a:xfrm>
          <a:prstGeom prst="rect">
            <a:avLst/>
          </a:prstGeom>
          <a:solidFill>
            <a:schemeClr val="tx1">
              <a:lumMod val="75000"/>
              <a:lumOff val="25000"/>
            </a:schemeClr>
          </a:solidFill>
        </p:spPr>
        <p:txBody>
          <a:bodyPr wrap="none" rtlCol="0">
            <a:spAutoFit/>
          </a:bodyPr>
          <a:lstStyle/>
          <a:p>
            <a:r>
              <a:rPr lang="zh-CN" altLang="en-US" sz="2400" b="1">
                <a:solidFill>
                  <a:schemeClr val="bg1"/>
                </a:solidFill>
              </a:rPr>
              <a:t>外部环境的机会</a:t>
            </a:r>
            <a:endParaRPr lang="zh-CN" altLang="en-US" sz="2400" b="1" dirty="0">
              <a:solidFill>
                <a:schemeClr val="bg1"/>
              </a:solidFill>
            </a:endParaRPr>
          </a:p>
        </p:txBody>
      </p:sp>
      <p:sp>
        <p:nvSpPr>
          <p:cNvPr id="42" name="矩形 41"/>
          <p:cNvSpPr/>
          <p:nvPr/>
        </p:nvSpPr>
        <p:spPr>
          <a:xfrm>
            <a:off x="7434767" y="2302506"/>
            <a:ext cx="3955660" cy="1200329"/>
          </a:xfrm>
          <a:prstGeom prst="rect">
            <a:avLst/>
          </a:prstGeom>
        </p:spPr>
        <p:txBody>
          <a:bodyPr wrap="square">
            <a:spAutoFit/>
          </a:bodyPr>
          <a:lstStyle/>
          <a:p>
            <a:r>
              <a:rPr lang="zh-CN" altLang="zh-CN" b="1"/>
              <a:t>在收购福克斯之前，迪士尼在流媒体平台的竞争力不强，而现在随着移动网络的使用带来</a:t>
            </a:r>
            <a:r>
              <a:rPr lang="zh-CN" altLang="zh-CN" b="1">
                <a:solidFill>
                  <a:srgbClr val="C00000"/>
                </a:solidFill>
              </a:rPr>
              <a:t>流媒体的崛起</a:t>
            </a:r>
            <a:r>
              <a:rPr lang="zh-CN" altLang="zh-CN" b="1"/>
              <a:t>，用户流量加速向新一代头部公司集中</a:t>
            </a:r>
            <a:endParaRPr lang="zh-CN" altLang="en-US" b="1" dirty="0">
              <a:solidFill>
                <a:schemeClr val="tx1">
                  <a:lumMod val="75000"/>
                  <a:lumOff val="25000"/>
                </a:schemeClr>
              </a:solidFill>
            </a:endParaRPr>
          </a:p>
        </p:txBody>
      </p:sp>
      <p:sp>
        <p:nvSpPr>
          <p:cNvPr id="21" name="标题 31"/>
          <p:cNvSpPr txBox="1">
            <a:spLocks noGrp="1"/>
          </p:cNvSpPr>
          <p:nvPr>
            <p:ph type="title"/>
          </p:nvPr>
        </p:nvSpPr>
        <p:spPr>
          <a:xfrm>
            <a:off x="598487" y="495300"/>
            <a:ext cx="10278059" cy="878840"/>
          </a:xfrm>
          <a:prstGeom prst="rect">
            <a:avLst/>
          </a:prstGeom>
        </p:spPr>
        <p:txBody>
          <a:bodyPr wrap="square">
            <a:spAutoFit/>
          </a:bodyPr>
          <a:lstStyle>
            <a:lvl1pPr algn="l" defTabSz="914400" rtl="0" eaLnBrk="1" latinLnBrk="0" hangingPunct="1">
              <a:lnSpc>
                <a:spcPct val="60000"/>
              </a:lnSpc>
              <a:spcBef>
                <a:spcPct val="0"/>
              </a:spcBef>
              <a:buNone/>
              <a:defRPr lang="zh-CN" altLang="en-US" sz="3200" b="1" kern="1200">
                <a:solidFill>
                  <a:schemeClr val="tx1">
                    <a:lumMod val="75000"/>
                    <a:lumOff val="25000"/>
                  </a:schemeClr>
                </a:solidFill>
                <a:latin typeface="+mn-lt"/>
                <a:ea typeface="+mn-ea"/>
                <a:cs typeface="+mn-cs"/>
              </a:defRPr>
            </a:lvl1pPr>
          </a:lstStyle>
          <a:p>
            <a:pPr>
              <a:lnSpc>
                <a:spcPct val="80000"/>
              </a:lnSpc>
            </a:pPr>
            <a:r>
              <a:rPr lang="en-US" altLang="zh-CN" dirty="0">
                <a:sym typeface="+mn-ea"/>
              </a:rPr>
              <a:t>3.</a:t>
            </a:r>
            <a:r>
              <a:rPr dirty="0">
                <a:sym typeface="+mn-ea"/>
              </a:rPr>
              <a:t>迪士尼是如何部署收购福克斯的计划工作的？（续）</a:t>
            </a:r>
            <a:br>
              <a:rPr lang="zh-CN" altLang="en-US" dirty="0"/>
            </a:br>
            <a:endParaRPr lang="zh-CN" altLang="en-US" dirty="0"/>
          </a:p>
        </p:txBody>
      </p:sp>
      <p:sp>
        <p:nvSpPr>
          <p:cNvPr id="2" name="文本框 1"/>
          <p:cNvSpPr txBox="1"/>
          <p:nvPr/>
        </p:nvSpPr>
        <p:spPr>
          <a:xfrm>
            <a:off x="1658558" y="1175849"/>
            <a:ext cx="9109775" cy="461665"/>
          </a:xfrm>
          <a:prstGeom prst="rect">
            <a:avLst/>
          </a:prstGeom>
          <a:solidFill>
            <a:schemeClr val="bg1">
              <a:lumMod val="95000"/>
            </a:schemeClr>
          </a:solidFill>
        </p:spPr>
        <p:style>
          <a:lnRef idx="2">
            <a:schemeClr val="dk1"/>
          </a:lnRef>
          <a:fillRef idx="1">
            <a:schemeClr val="lt1"/>
          </a:fillRef>
          <a:effectRef idx="0">
            <a:schemeClr val="dk1"/>
          </a:effectRef>
          <a:fontRef idx="minor">
            <a:schemeClr val="dk1"/>
          </a:fontRef>
        </p:style>
        <p:txBody>
          <a:bodyPr wrap="square" rtlCol="0">
            <a:spAutoFit/>
          </a:bodyPr>
          <a:lstStyle/>
          <a:p>
            <a:r>
              <a:rPr kumimoji="1" lang="zh-CN" altLang="en-US" sz="2400" dirty="0"/>
              <a:t>评估：</a:t>
            </a:r>
            <a:r>
              <a:rPr lang="zh-CN" altLang="zh-CN" sz="2400" dirty="0"/>
              <a:t>自身的优势、劣势、外部环境的机会和威胁（</a:t>
            </a:r>
            <a:r>
              <a:rPr lang="en-US" altLang="zh-CN" sz="2400" dirty="0"/>
              <a:t>SWOT</a:t>
            </a:r>
            <a:r>
              <a:rPr lang="zh-CN" altLang="zh-CN" sz="2400" dirty="0"/>
              <a:t>分析） </a:t>
            </a:r>
            <a:endParaRPr kumimoji="1" lang="zh-CN" altLang="en-US" sz="2400" dirty="0"/>
          </a:p>
        </p:txBody>
      </p:sp>
      <p:pic>
        <p:nvPicPr>
          <p:cNvPr id="9" name="图片 8" descr="timgIUB1QZ9L"/>
          <p:cNvPicPr>
            <a:picLocks noChangeAspect="1"/>
          </p:cNvPicPr>
          <p:nvPr/>
        </p:nvPicPr>
        <p:blipFill>
          <a:blip r:embed="rId2"/>
          <a:stretch>
            <a:fillRect/>
          </a:stretch>
        </p:blipFill>
        <p:spPr>
          <a:xfrm>
            <a:off x="4836160" y="2623185"/>
            <a:ext cx="2520000" cy="2520000"/>
          </a:xfrm>
          <a:prstGeom prst="rect">
            <a:avLst/>
          </a:prstGeom>
          <a:effectLst>
            <a:softEdge rad="31750"/>
          </a:effectLst>
        </p:spPr>
      </p:pic>
      <p:sp>
        <p:nvSpPr>
          <p:cNvPr id="10" name="矩形 9"/>
          <p:cNvSpPr/>
          <p:nvPr/>
        </p:nvSpPr>
        <p:spPr>
          <a:xfrm>
            <a:off x="4976495" y="2829560"/>
            <a:ext cx="792480" cy="1198880"/>
          </a:xfrm>
          <a:prstGeom prst="rect">
            <a:avLst/>
          </a:prstGeom>
          <a:noFill/>
          <a:ln>
            <a:noFill/>
          </a:ln>
        </p:spPr>
        <p:txBody>
          <a:bodyPr wrap="none" rtlCol="0" anchor="t">
            <a:spAutoFit/>
            <a:scene3d>
              <a:camera prst="orthographicFront"/>
              <a:lightRig rig="threePt" dir="t"/>
            </a:scene3d>
          </a:bodyPr>
          <a:lstStyle/>
          <a:p>
            <a:pPr algn="ctr"/>
            <a:r>
              <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S</a:t>
            </a:r>
          </a:p>
        </p:txBody>
      </p:sp>
      <p:sp>
        <p:nvSpPr>
          <p:cNvPr id="11" name="矩形 10"/>
          <p:cNvSpPr/>
          <p:nvPr/>
        </p:nvSpPr>
        <p:spPr>
          <a:xfrm>
            <a:off x="6221413" y="2829560"/>
            <a:ext cx="1045845" cy="1198880"/>
          </a:xfrm>
          <a:prstGeom prst="rect">
            <a:avLst/>
          </a:prstGeom>
          <a:noFill/>
          <a:ln>
            <a:noFill/>
          </a:ln>
        </p:spPr>
        <p:txBody>
          <a:bodyPr wrap="none" rtlCol="0" anchor="t">
            <a:spAutoFit/>
          </a:bodyPr>
          <a:lstStyle/>
          <a:p>
            <a:pPr algn="ctr"/>
            <a:r>
              <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W</a:t>
            </a:r>
          </a:p>
        </p:txBody>
      </p:sp>
      <p:sp>
        <p:nvSpPr>
          <p:cNvPr id="13" name="矩形 12"/>
          <p:cNvSpPr/>
          <p:nvPr/>
        </p:nvSpPr>
        <p:spPr>
          <a:xfrm>
            <a:off x="4976495" y="3921760"/>
            <a:ext cx="894080" cy="1198880"/>
          </a:xfrm>
          <a:prstGeom prst="rect">
            <a:avLst/>
          </a:prstGeom>
          <a:noFill/>
          <a:ln>
            <a:noFill/>
          </a:ln>
        </p:spPr>
        <p:txBody>
          <a:bodyPr wrap="none" rtlCol="0" anchor="t">
            <a:spAutoFit/>
            <a:scene3d>
              <a:camera prst="orthographicFront"/>
              <a:lightRig rig="threePt" dir="t"/>
            </a:scene3d>
          </a:bodyPr>
          <a:lstStyle/>
          <a:p>
            <a:pPr algn="ctr"/>
            <a:r>
              <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O</a:t>
            </a:r>
          </a:p>
        </p:txBody>
      </p:sp>
      <p:sp>
        <p:nvSpPr>
          <p:cNvPr id="14" name="矩形 13"/>
          <p:cNvSpPr/>
          <p:nvPr/>
        </p:nvSpPr>
        <p:spPr>
          <a:xfrm>
            <a:off x="6373495" y="3944620"/>
            <a:ext cx="741680" cy="1198880"/>
          </a:xfrm>
          <a:prstGeom prst="rect">
            <a:avLst/>
          </a:prstGeom>
          <a:noFill/>
          <a:ln>
            <a:noFill/>
          </a:ln>
        </p:spPr>
        <p:txBody>
          <a:bodyPr wrap="none" rtlCol="0" anchor="t">
            <a:spAutoFit/>
          </a:bodyPr>
          <a:lstStyle/>
          <a:p>
            <a:pPr algn="ctr"/>
            <a:r>
              <a:rPr lang="en-US" altLang="zh-CN" sz="7200" b="1">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4" grpId="0"/>
      <p:bldP spid="36" grpId="0"/>
      <p:bldP spid="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a:xfrm>
            <a:off x="3096302" y="2384548"/>
            <a:ext cx="870751" cy="757130"/>
          </a:xfrm>
        </p:spPr>
        <p:txBody>
          <a:bodyPr/>
          <a:lstStyle/>
          <a:p>
            <a:r>
              <a:rPr lang="en-US" altLang="zh-CN" dirty="0"/>
              <a:t>01</a:t>
            </a:r>
            <a:endParaRPr lang="zh-CN" altLang="en-US" dirty="0"/>
          </a:p>
        </p:txBody>
      </p:sp>
      <p:sp>
        <p:nvSpPr>
          <p:cNvPr id="2" name="标题 1"/>
          <p:cNvSpPr>
            <a:spLocks noGrp="1"/>
          </p:cNvSpPr>
          <p:nvPr>
            <p:ph type="title"/>
          </p:nvPr>
        </p:nvSpPr>
        <p:spPr>
          <a:xfrm>
            <a:off x="3966787" y="2142889"/>
            <a:ext cx="3489090" cy="978729"/>
          </a:xfrm>
        </p:spPr>
        <p:txBody>
          <a:bodyPr wrap="square"/>
          <a:lstStyle/>
          <a:p>
            <a:pPr>
              <a:lnSpc>
                <a:spcPct val="80000"/>
              </a:lnSpc>
            </a:pPr>
            <a:r>
              <a:rPr dirty="0"/>
              <a:t>案例背景</a:t>
            </a:r>
            <a:r>
              <a:rPr lang="zh-CN" altLang="en-US" dirty="0"/>
              <a:t>及问题</a:t>
            </a:r>
            <a:endParaRPr dirty="0"/>
          </a:p>
        </p:txBody>
      </p:sp>
    </p:spTree>
  </p:cSld>
  <p:clrMapOvr>
    <a:masterClrMapping/>
  </p:clrMapOvr>
  <p:transition spd="slow">
    <p:wipe dir="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47"/>
          <p:cNvSpPr/>
          <p:nvPr/>
        </p:nvSpPr>
        <p:spPr>
          <a:xfrm>
            <a:off x="9574893"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7207228" y="2014229"/>
            <a:ext cx="3987508" cy="35681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图形 2" descr="文凭滚"/>
          <p:cNvSpPr/>
          <p:nvPr/>
        </p:nvSpPr>
        <p:spPr>
          <a:xfrm>
            <a:off x="7535863"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42" name="矩形 41"/>
          <p:cNvSpPr/>
          <p:nvPr/>
        </p:nvSpPr>
        <p:spPr>
          <a:xfrm>
            <a:off x="11248388"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832295"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518285" y="2013268"/>
            <a:ext cx="3987508" cy="356813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图形 2" descr="文凭滚"/>
          <p:cNvSpPr/>
          <p:nvPr/>
        </p:nvSpPr>
        <p:spPr>
          <a:xfrm>
            <a:off x="1793265"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20" name="矩形 19"/>
          <p:cNvSpPr/>
          <p:nvPr/>
        </p:nvSpPr>
        <p:spPr>
          <a:xfrm>
            <a:off x="1682961" y="2982690"/>
            <a:ext cx="3709813" cy="1630045"/>
          </a:xfrm>
          <a:prstGeom prst="rect">
            <a:avLst/>
          </a:prstGeom>
        </p:spPr>
        <p:txBody>
          <a:bodyPr wrap="square">
            <a:spAutoFit/>
          </a:bodyPr>
          <a:lstStyle/>
          <a:p>
            <a:r>
              <a:rPr lang="zh-CN" altLang="en-US" sz="2000" b="1" dirty="0">
                <a:solidFill>
                  <a:schemeClr val="tx1">
                    <a:lumMod val="75000"/>
                    <a:lumOff val="25000"/>
                  </a:schemeClr>
                </a:solidFill>
              </a:rPr>
              <a:t>以迪士尼方认为合理的收购价格达到成功收购福克斯</a:t>
            </a:r>
            <a:r>
              <a:rPr lang="en-US" altLang="zh-CN" sz="2000" b="1" dirty="0" err="1">
                <a:solidFill>
                  <a:schemeClr val="tx1">
                    <a:lumMod val="75000"/>
                    <a:lumOff val="25000"/>
                  </a:schemeClr>
                </a:solidFill>
              </a:rPr>
              <a:t>remainco</a:t>
            </a:r>
            <a:r>
              <a:rPr lang="zh-CN" altLang="en-US" sz="2000" b="1" dirty="0">
                <a:solidFill>
                  <a:schemeClr val="tx1">
                    <a:lumMod val="75000"/>
                    <a:lumOff val="25000"/>
                  </a:schemeClr>
                </a:solidFill>
              </a:rPr>
              <a:t>（</a:t>
            </a:r>
            <a:r>
              <a:rPr lang="en-US" altLang="zh-CN" sz="2000" b="1" dirty="0">
                <a:solidFill>
                  <a:schemeClr val="tx1">
                    <a:lumMod val="75000"/>
                    <a:lumOff val="25000"/>
                  </a:schemeClr>
                </a:solidFill>
              </a:rPr>
              <a:t>21</a:t>
            </a:r>
            <a:r>
              <a:rPr lang="zh-CN" altLang="en-US" sz="2000" b="1" dirty="0">
                <a:solidFill>
                  <a:schemeClr val="tx1">
                    <a:lumMod val="75000"/>
                    <a:lumOff val="25000"/>
                  </a:schemeClr>
                </a:solidFill>
              </a:rPr>
              <a:t>世纪福克斯待拆分资产）资产的目的，推动迪士尼战略业务重组计划</a:t>
            </a:r>
            <a:r>
              <a:rPr lang="en-US" altLang="zh-CN" sz="2000" b="1" dirty="0">
                <a:solidFill>
                  <a:schemeClr val="tx1">
                    <a:lumMod val="75000"/>
                    <a:lumOff val="25000"/>
                  </a:schemeClr>
                </a:solidFill>
              </a:rPr>
              <a:t>.</a:t>
            </a:r>
          </a:p>
        </p:txBody>
      </p:sp>
      <p:sp>
        <p:nvSpPr>
          <p:cNvPr id="21" name="文本框 20"/>
          <p:cNvSpPr txBox="1"/>
          <p:nvPr/>
        </p:nvSpPr>
        <p:spPr>
          <a:xfrm>
            <a:off x="1705027" y="2443920"/>
            <a:ext cx="1757212" cy="461665"/>
          </a:xfrm>
          <a:prstGeom prst="rect">
            <a:avLst/>
          </a:prstGeom>
          <a:noFill/>
        </p:spPr>
        <p:txBody>
          <a:bodyPr wrap="none" rtlCol="0">
            <a:spAutoFit/>
          </a:bodyPr>
          <a:lstStyle/>
          <a:p>
            <a:r>
              <a:rPr lang="en-US" altLang="zh-CN" sz="2400" b="1" dirty="0">
                <a:solidFill>
                  <a:schemeClr val="tx1">
                    <a:lumMod val="75000"/>
                    <a:lumOff val="25000"/>
                  </a:schemeClr>
                </a:solidFill>
              </a:rPr>
              <a:t>3.</a:t>
            </a:r>
            <a:r>
              <a:rPr lang="zh-CN" altLang="en-US" sz="2400" b="1" dirty="0">
                <a:solidFill>
                  <a:schemeClr val="tx1">
                    <a:lumMod val="75000"/>
                    <a:lumOff val="25000"/>
                  </a:schemeClr>
                </a:solidFill>
              </a:rPr>
              <a:t> 确定目标</a:t>
            </a:r>
          </a:p>
        </p:txBody>
      </p:sp>
      <p:sp>
        <p:nvSpPr>
          <p:cNvPr id="23" name="矩形 22"/>
          <p:cNvSpPr/>
          <p:nvPr/>
        </p:nvSpPr>
        <p:spPr>
          <a:xfrm>
            <a:off x="5505790"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标题 31"/>
          <p:cNvSpPr txBox="1">
            <a:spLocks noGrp="1"/>
          </p:cNvSpPr>
          <p:nvPr>
            <p:ph type="title"/>
          </p:nvPr>
        </p:nvSpPr>
        <p:spPr>
          <a:xfrm>
            <a:off x="588963" y="495300"/>
            <a:ext cx="10635704" cy="878840"/>
          </a:xfrm>
          <a:prstGeom prst="rect">
            <a:avLst/>
          </a:prstGeom>
        </p:spPr>
        <p:txBody>
          <a:bodyPr wrap="square">
            <a:spAutoFit/>
          </a:bodyPr>
          <a:lstStyle>
            <a:lvl1pPr algn="l" defTabSz="914400" rtl="0" eaLnBrk="1" latinLnBrk="0" hangingPunct="1">
              <a:lnSpc>
                <a:spcPct val="60000"/>
              </a:lnSpc>
              <a:spcBef>
                <a:spcPct val="0"/>
              </a:spcBef>
              <a:buNone/>
              <a:defRPr lang="zh-CN" altLang="en-US" sz="3200" b="1" kern="1200">
                <a:solidFill>
                  <a:schemeClr val="tx1">
                    <a:lumMod val="75000"/>
                    <a:lumOff val="25000"/>
                  </a:schemeClr>
                </a:solidFill>
                <a:latin typeface="+mn-lt"/>
                <a:ea typeface="+mn-ea"/>
                <a:cs typeface="+mn-cs"/>
              </a:defRPr>
            </a:lvl1pPr>
          </a:lstStyle>
          <a:p>
            <a:pPr>
              <a:lnSpc>
                <a:spcPct val="80000"/>
              </a:lnSpc>
            </a:pPr>
            <a:r>
              <a:rPr lang="en-US" altLang="zh-CN" dirty="0">
                <a:sym typeface="+mn-ea"/>
              </a:rPr>
              <a:t>3.</a:t>
            </a:r>
            <a:r>
              <a:rPr dirty="0">
                <a:sym typeface="+mn-ea"/>
              </a:rPr>
              <a:t>迪士尼是如何部署收购福克斯的计划工作的？（续）</a:t>
            </a:r>
            <a:br>
              <a:rPr lang="zh-CN" altLang="en-US" dirty="0"/>
            </a:br>
            <a:endParaRPr lang="zh-CN" altLang="en-US" dirty="0"/>
          </a:p>
        </p:txBody>
      </p:sp>
      <p:sp>
        <p:nvSpPr>
          <p:cNvPr id="14" name="文本框 13"/>
          <p:cNvSpPr txBox="1"/>
          <p:nvPr/>
        </p:nvSpPr>
        <p:spPr>
          <a:xfrm>
            <a:off x="7433259" y="2329453"/>
            <a:ext cx="2372765" cy="461665"/>
          </a:xfrm>
          <a:prstGeom prst="rect">
            <a:avLst/>
          </a:prstGeom>
          <a:noFill/>
        </p:spPr>
        <p:txBody>
          <a:bodyPr wrap="none" rtlCol="0">
            <a:spAutoFit/>
          </a:bodyPr>
          <a:lstStyle/>
          <a:p>
            <a:r>
              <a:rPr lang="en-US" altLang="zh-CN" sz="2400" b="1" dirty="0">
                <a:solidFill>
                  <a:schemeClr val="tx1">
                    <a:lumMod val="75000"/>
                    <a:lumOff val="25000"/>
                  </a:schemeClr>
                </a:solidFill>
              </a:rPr>
              <a:t>4.</a:t>
            </a:r>
            <a:r>
              <a:rPr lang="zh-CN" altLang="en-US" sz="2400" b="1" dirty="0">
                <a:solidFill>
                  <a:schemeClr val="tx1">
                    <a:lumMod val="75000"/>
                    <a:lumOff val="25000"/>
                  </a:schemeClr>
                </a:solidFill>
              </a:rPr>
              <a:t> 确定前提条件</a:t>
            </a:r>
          </a:p>
        </p:txBody>
      </p:sp>
      <p:sp>
        <p:nvSpPr>
          <p:cNvPr id="16" name="矩形 15"/>
          <p:cNvSpPr/>
          <p:nvPr/>
        </p:nvSpPr>
        <p:spPr>
          <a:xfrm>
            <a:off x="7433259" y="2794604"/>
            <a:ext cx="3709813" cy="2862322"/>
          </a:xfrm>
          <a:prstGeom prst="rect">
            <a:avLst/>
          </a:prstGeom>
        </p:spPr>
        <p:txBody>
          <a:bodyPr wrap="square">
            <a:spAutoFit/>
          </a:bodyPr>
          <a:lstStyle/>
          <a:p>
            <a:r>
              <a:rPr lang="zh-CN" altLang="en-US" sz="2000" b="1" dirty="0">
                <a:solidFill>
                  <a:schemeClr val="tx1">
                    <a:lumMod val="75000"/>
                    <a:lumOff val="25000"/>
                  </a:schemeClr>
                </a:solidFill>
              </a:rPr>
              <a:t>由于</a:t>
            </a:r>
            <a:r>
              <a:rPr lang="en-US" altLang="zh-CN" sz="2000" b="1" dirty="0">
                <a:solidFill>
                  <a:schemeClr val="tx1">
                    <a:lumMod val="75000"/>
                    <a:lumOff val="25000"/>
                  </a:schemeClr>
                </a:solidFill>
              </a:rPr>
              <a:t>fox</a:t>
            </a:r>
            <a:r>
              <a:rPr lang="zh-CN" altLang="en-US" sz="2000" b="1" dirty="0">
                <a:solidFill>
                  <a:schemeClr val="tx1">
                    <a:lumMod val="75000"/>
                    <a:lumOff val="25000"/>
                  </a:schemeClr>
                </a:solidFill>
              </a:rPr>
              <a:t>和迪士尼之间属于巨头并购案，迪士尼在制定收购计划时，必须考虑会对计划起关键作用的点，因为美国为反对垄断，有“反托拉斯法”，所以迪士尼在确认收购计划后，立马向美国司法局告知，并要求批准。（关于要实现计划的环境假设条件。）</a:t>
            </a: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47"/>
          <p:cNvSpPr/>
          <p:nvPr/>
        </p:nvSpPr>
        <p:spPr>
          <a:xfrm>
            <a:off x="9574893"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7237095" y="1997710"/>
            <a:ext cx="4201160" cy="38893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图形 2" descr="文凭滚"/>
          <p:cNvSpPr/>
          <p:nvPr/>
        </p:nvSpPr>
        <p:spPr>
          <a:xfrm>
            <a:off x="7535863"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42" name="矩形 41"/>
          <p:cNvSpPr/>
          <p:nvPr/>
        </p:nvSpPr>
        <p:spPr>
          <a:xfrm>
            <a:off x="11248388"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832295"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279525" y="1853565"/>
            <a:ext cx="4789805" cy="472567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图形 2" descr="文凭滚"/>
          <p:cNvSpPr/>
          <p:nvPr/>
        </p:nvSpPr>
        <p:spPr>
          <a:xfrm>
            <a:off x="1793265"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20" name="矩形 19"/>
          <p:cNvSpPr/>
          <p:nvPr/>
        </p:nvSpPr>
        <p:spPr>
          <a:xfrm>
            <a:off x="1530985" y="2609850"/>
            <a:ext cx="4431665" cy="3969385"/>
          </a:xfrm>
          <a:prstGeom prst="rect">
            <a:avLst/>
          </a:prstGeom>
        </p:spPr>
        <p:txBody>
          <a:bodyPr wrap="square">
            <a:spAutoFit/>
          </a:bodyPr>
          <a:lstStyle/>
          <a:p>
            <a:r>
              <a:rPr lang="en-US" altLang="zh-CN" b="1" dirty="0">
                <a:solidFill>
                  <a:schemeClr val="tx1">
                    <a:lumMod val="75000"/>
                    <a:lumOff val="25000"/>
                  </a:schemeClr>
                </a:solidFill>
              </a:rPr>
              <a:t>根据</a:t>
            </a:r>
            <a:r>
              <a:rPr lang="en-US" altLang="zh-CN" b="1" dirty="0">
                <a:solidFill>
                  <a:srgbClr val="C00000"/>
                </a:solidFill>
              </a:rPr>
              <a:t>计划工作的类型</a:t>
            </a:r>
            <a:r>
              <a:rPr lang="en-US" altLang="zh-CN" b="1" dirty="0">
                <a:solidFill>
                  <a:schemeClr val="tx1">
                    <a:lumMod val="75000"/>
                    <a:lumOff val="25000"/>
                  </a:schemeClr>
                </a:solidFill>
              </a:rPr>
              <a:t>来指导计划方案的制定。迪士尼收购福克斯属于</a:t>
            </a:r>
            <a:r>
              <a:rPr lang="zh-CN" altLang="en-US" b="1" dirty="0">
                <a:solidFill>
                  <a:srgbClr val="C00000"/>
                </a:solidFill>
              </a:rPr>
              <a:t>战略计划</a:t>
            </a:r>
            <a:r>
              <a:rPr lang="en-US" altLang="zh-CN" b="1" dirty="0">
                <a:solidFill>
                  <a:schemeClr val="tx1">
                    <a:lumMod val="75000"/>
                    <a:lumOff val="25000"/>
                  </a:schemeClr>
                </a:solidFill>
              </a:rPr>
              <a:t>。迪士尼通过收购皮克斯、卢卡斯影业及漫威迅速扩大商业版图，确认自己在影视内容行业的霸主地位，巨头并购案属于集团内部长期布局的战略商业行为。</a:t>
            </a:r>
          </a:p>
          <a:p>
            <a:endParaRPr lang="en-US" altLang="zh-CN" b="1" dirty="0">
              <a:solidFill>
                <a:schemeClr val="tx1">
                  <a:lumMod val="75000"/>
                  <a:lumOff val="25000"/>
                </a:schemeClr>
              </a:solidFill>
            </a:endParaRPr>
          </a:p>
          <a:p>
            <a:r>
              <a:rPr lang="en-US" altLang="zh-CN" b="1" dirty="0">
                <a:solidFill>
                  <a:schemeClr val="tx1">
                    <a:lumMod val="75000"/>
                    <a:lumOff val="25000"/>
                  </a:schemeClr>
                </a:solidFill>
              </a:rPr>
              <a:t>收购福克斯的并购行为背后的</a:t>
            </a:r>
            <a:r>
              <a:rPr lang="en-US" altLang="zh-CN" b="1" dirty="0">
                <a:solidFill>
                  <a:srgbClr val="C00000"/>
                </a:solidFill>
              </a:rPr>
              <a:t>核心原因</a:t>
            </a:r>
            <a:r>
              <a:rPr lang="en-US" altLang="zh-CN" b="1" dirty="0">
                <a:solidFill>
                  <a:schemeClr val="tx1">
                    <a:lumMod val="75000"/>
                    <a:lumOff val="25000"/>
                  </a:schemeClr>
                </a:solidFill>
              </a:rPr>
              <a:t>是迪士尼实现</a:t>
            </a:r>
            <a:r>
              <a:rPr lang="en-US" altLang="zh-CN" b="1" dirty="0">
                <a:solidFill>
                  <a:srgbClr val="C00000"/>
                </a:solidFill>
              </a:rPr>
              <a:t>战略性业务转型</a:t>
            </a:r>
            <a:r>
              <a:rPr lang="en-US" altLang="zh-CN" b="1" dirty="0">
                <a:solidFill>
                  <a:schemeClr val="tx1">
                    <a:lumMod val="75000"/>
                    <a:lumOff val="25000"/>
                  </a:schemeClr>
                </a:solidFill>
              </a:rPr>
              <a:t>，转型的战略计划（长期计划）指的是是迪士尼内部重组，整合旗下新增长业务，调整未来企业的发展中心，</a:t>
            </a:r>
            <a:r>
              <a:rPr lang="en-US" altLang="zh-CN" b="1" dirty="0">
                <a:solidFill>
                  <a:srgbClr val="C00000"/>
                </a:solidFill>
              </a:rPr>
              <a:t>实现优质IP的持续累积和在流媒体平台的扩张</a:t>
            </a:r>
            <a:r>
              <a:rPr lang="en-US" altLang="zh-CN" b="1" dirty="0">
                <a:solidFill>
                  <a:schemeClr val="tx1">
                    <a:lumMod val="75000"/>
                    <a:lumOff val="25000"/>
                  </a:schemeClr>
                </a:solidFill>
              </a:rPr>
              <a:t>。这次内部重组的重点是迪士尼将打造一个全球性多平台媒体。</a:t>
            </a:r>
          </a:p>
        </p:txBody>
      </p:sp>
      <p:sp>
        <p:nvSpPr>
          <p:cNvPr id="21" name="文本框 20"/>
          <p:cNvSpPr txBox="1"/>
          <p:nvPr/>
        </p:nvSpPr>
        <p:spPr>
          <a:xfrm>
            <a:off x="1693597" y="2194365"/>
            <a:ext cx="2372765" cy="461665"/>
          </a:xfrm>
          <a:prstGeom prst="rect">
            <a:avLst/>
          </a:prstGeom>
          <a:noFill/>
        </p:spPr>
        <p:txBody>
          <a:bodyPr wrap="none" rtlCol="0">
            <a:spAutoFit/>
          </a:bodyPr>
          <a:lstStyle/>
          <a:p>
            <a:r>
              <a:rPr lang="en-US" altLang="zh-CN" sz="2400" b="1" dirty="0">
                <a:solidFill>
                  <a:schemeClr val="tx1">
                    <a:lumMod val="75000"/>
                    <a:lumOff val="25000"/>
                  </a:schemeClr>
                </a:solidFill>
              </a:rPr>
              <a:t>5.</a:t>
            </a:r>
            <a:r>
              <a:rPr lang="zh-CN" altLang="en-US" sz="2400" b="1" dirty="0">
                <a:solidFill>
                  <a:schemeClr val="tx1">
                    <a:lumMod val="75000"/>
                    <a:lumOff val="25000"/>
                  </a:schemeClr>
                </a:solidFill>
              </a:rPr>
              <a:t> 制定计划方案</a:t>
            </a:r>
          </a:p>
        </p:txBody>
      </p:sp>
      <p:sp>
        <p:nvSpPr>
          <p:cNvPr id="22" name="标题 31"/>
          <p:cNvSpPr txBox="1">
            <a:spLocks noGrp="1"/>
          </p:cNvSpPr>
          <p:nvPr>
            <p:ph type="title"/>
          </p:nvPr>
        </p:nvSpPr>
        <p:spPr>
          <a:xfrm>
            <a:off x="588963" y="495300"/>
            <a:ext cx="10635704" cy="485140"/>
          </a:xfrm>
          <a:prstGeom prst="rect">
            <a:avLst/>
          </a:prstGeom>
        </p:spPr>
        <p:txBody>
          <a:bodyPr wrap="square">
            <a:spAutoFit/>
          </a:bodyPr>
          <a:lstStyle>
            <a:lvl1pPr algn="l" defTabSz="914400" rtl="0" eaLnBrk="1" latinLnBrk="0" hangingPunct="1">
              <a:lnSpc>
                <a:spcPct val="60000"/>
              </a:lnSpc>
              <a:spcBef>
                <a:spcPct val="0"/>
              </a:spcBef>
              <a:buNone/>
              <a:defRPr lang="zh-CN" altLang="en-US" sz="3200" b="1" kern="1200">
                <a:solidFill>
                  <a:schemeClr val="tx1">
                    <a:lumMod val="75000"/>
                    <a:lumOff val="25000"/>
                  </a:schemeClr>
                </a:solidFill>
                <a:latin typeface="+mn-lt"/>
                <a:ea typeface="+mn-ea"/>
                <a:cs typeface="+mn-cs"/>
              </a:defRPr>
            </a:lvl1pPr>
          </a:lstStyle>
          <a:p>
            <a:pPr>
              <a:lnSpc>
                <a:spcPct val="80000"/>
              </a:lnSpc>
            </a:pPr>
            <a:r>
              <a:rPr lang="en-US" altLang="zh-CN" dirty="0">
                <a:sym typeface="+mn-ea"/>
              </a:rPr>
              <a:t>3.</a:t>
            </a:r>
            <a:r>
              <a:rPr dirty="0">
                <a:sym typeface="+mn-ea"/>
              </a:rPr>
              <a:t>迪士尼是如何部署收购福克斯的计划工作的？（续）</a:t>
            </a:r>
            <a:endParaRPr lang="zh-CN" altLang="en-US" dirty="0"/>
          </a:p>
        </p:txBody>
      </p:sp>
      <p:sp>
        <p:nvSpPr>
          <p:cNvPr id="3" name="文本框 2"/>
          <p:cNvSpPr txBox="1"/>
          <p:nvPr/>
        </p:nvSpPr>
        <p:spPr>
          <a:xfrm>
            <a:off x="7536180" y="2339975"/>
            <a:ext cx="3579495" cy="3692525"/>
          </a:xfrm>
          <a:prstGeom prst="rect">
            <a:avLst/>
          </a:prstGeom>
          <a:noFill/>
        </p:spPr>
        <p:txBody>
          <a:bodyPr wrap="square" rtlCol="0">
            <a:spAutoFit/>
          </a:bodyPr>
          <a:lstStyle/>
          <a:p>
            <a:r>
              <a:rPr lang="zh-CN" altLang="en-US" b="1" dirty="0">
                <a:solidFill>
                  <a:schemeClr val="tx1">
                    <a:lumMod val="75000"/>
                    <a:lumOff val="25000"/>
                  </a:schemeClr>
                </a:solidFill>
                <a:sym typeface="+mn-ea"/>
              </a:rPr>
              <a:t>（续）</a:t>
            </a:r>
            <a:r>
              <a:rPr lang="en-US" altLang="zh-CN" b="1" dirty="0">
                <a:solidFill>
                  <a:schemeClr val="tx1">
                    <a:lumMod val="75000"/>
                    <a:lumOff val="25000"/>
                  </a:schemeClr>
                </a:solidFill>
                <a:sym typeface="+mn-ea"/>
              </a:rPr>
              <a:t>对应IP的积累和流媒体平台扩张，迪士尼计划收购的不是福克斯的全部资产，而是与其</a:t>
            </a:r>
            <a:r>
              <a:rPr lang="en-US" altLang="zh-CN" b="1" dirty="0">
                <a:solidFill>
                  <a:srgbClr val="C00000"/>
                </a:solidFill>
                <a:sym typeface="+mn-ea"/>
              </a:rPr>
              <a:t>转型计划所需的资源</a:t>
            </a:r>
            <a:r>
              <a:rPr lang="en-US" altLang="zh-CN" b="1" dirty="0">
                <a:solidFill>
                  <a:schemeClr val="tx1">
                    <a:lumMod val="75000"/>
                    <a:lumOff val="25000"/>
                  </a:schemeClr>
                </a:solidFill>
                <a:sym typeface="+mn-ea"/>
              </a:rPr>
              <a:t>，即福克斯旗下的IP产业及hulu30%的股份。具体数字化后的计划方案是迪士尼方通过预估remainco资产价值，2017.12鲍伯·伊格尔（迪士尼方）报价</a:t>
            </a:r>
            <a:r>
              <a:rPr lang="en-US" altLang="zh-CN" b="1" dirty="0">
                <a:solidFill>
                  <a:srgbClr val="C00000"/>
                </a:solidFill>
                <a:sym typeface="+mn-ea"/>
              </a:rPr>
              <a:t>524亿美元+137亿美元债务承担费用</a:t>
            </a:r>
            <a:r>
              <a:rPr lang="en-US" altLang="zh-CN" b="1" dirty="0">
                <a:solidFill>
                  <a:schemeClr val="tx1">
                    <a:lumMod val="75000"/>
                    <a:lumOff val="25000"/>
                  </a:schemeClr>
                </a:solidFill>
                <a:sym typeface="+mn-ea"/>
              </a:rPr>
              <a:t>，以换股方式收购，针对“反托拉斯法”，提出愿意支付25亿美元的“</a:t>
            </a:r>
            <a:r>
              <a:rPr lang="en-US" altLang="zh-CN" b="1" dirty="0">
                <a:solidFill>
                  <a:srgbClr val="C00000"/>
                </a:solidFill>
                <a:sym typeface="+mn-ea"/>
              </a:rPr>
              <a:t>反向终止费</a:t>
            </a:r>
            <a:r>
              <a:rPr lang="en-US" altLang="zh-CN" b="1" dirty="0">
                <a:solidFill>
                  <a:schemeClr val="tx1">
                    <a:lumMod val="75000"/>
                    <a:lumOff val="25000"/>
                  </a:schemeClr>
                </a:solidFill>
                <a:sym typeface="+mn-ea"/>
              </a:rPr>
              <a:t>”。</a:t>
            </a:r>
            <a:endParaRPr lang="en-US" altLang="zh-CN" b="1" dirty="0">
              <a:solidFill>
                <a:schemeClr val="tx1">
                  <a:lumMod val="75000"/>
                  <a:lumOff val="25000"/>
                </a:schemeClr>
              </a:solidFill>
            </a:endParaRPr>
          </a:p>
          <a:p>
            <a:endParaRPr lang="zh-CN" altLang="en-US"/>
          </a:p>
        </p:txBody>
      </p:sp>
    </p:spTree>
  </p:cSld>
  <p:clrMapOvr>
    <a:masterClrMapping/>
  </p:clrMapOvr>
  <p:transition spd="slow">
    <p:wipe dir="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矩形 47"/>
          <p:cNvSpPr/>
          <p:nvPr/>
        </p:nvSpPr>
        <p:spPr>
          <a:xfrm>
            <a:off x="9574893"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7207250" y="2014220"/>
            <a:ext cx="4295140" cy="386651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图形 2" descr="文凭滚"/>
          <p:cNvSpPr/>
          <p:nvPr/>
        </p:nvSpPr>
        <p:spPr>
          <a:xfrm>
            <a:off x="7535863"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42" name="矩形 41"/>
          <p:cNvSpPr/>
          <p:nvPr/>
        </p:nvSpPr>
        <p:spPr>
          <a:xfrm>
            <a:off x="11248388" y="2720232"/>
            <a:ext cx="253974" cy="1249657"/>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832295" y="1853467"/>
            <a:ext cx="1927469" cy="2732144"/>
          </a:xfrm>
          <a:prstGeom prst="rect">
            <a:avLst/>
          </a:prstGeom>
          <a:noFill/>
          <a:ln w="190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236345" y="1844675"/>
            <a:ext cx="4938395" cy="42545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图形 2" descr="文凭滚"/>
          <p:cNvSpPr/>
          <p:nvPr/>
        </p:nvSpPr>
        <p:spPr>
          <a:xfrm>
            <a:off x="1793265" y="1844675"/>
            <a:ext cx="790575" cy="495300"/>
          </a:xfrm>
          <a:custGeom>
            <a:avLst/>
            <a:gdLst>
              <a:gd name="connsiteX0" fmla="*/ 793813 w 790575"/>
              <a:gd name="connsiteY0" fmla="*/ 193359 h 495300"/>
              <a:gd name="connsiteX1" fmla="*/ 676275 w 790575"/>
              <a:gd name="connsiteY1" fmla="*/ 28957 h 495300"/>
              <a:gd name="connsiteX2" fmla="*/ 504825 w 790575"/>
              <a:gd name="connsiteY2" fmla="*/ 28957 h 495300"/>
              <a:gd name="connsiteX3" fmla="*/ 484251 w 790575"/>
              <a:gd name="connsiteY3" fmla="*/ 10479 h 495300"/>
              <a:gd name="connsiteX4" fmla="*/ 455676 w 790575"/>
              <a:gd name="connsiteY4" fmla="*/ 10479 h 495300"/>
              <a:gd name="connsiteX5" fmla="*/ 429006 w 790575"/>
              <a:gd name="connsiteY5" fmla="*/ 1 h 495300"/>
              <a:gd name="connsiteX6" fmla="*/ 399669 w 790575"/>
              <a:gd name="connsiteY6" fmla="*/ 12574 h 495300"/>
              <a:gd name="connsiteX7" fmla="*/ 367665 w 790575"/>
              <a:gd name="connsiteY7" fmla="*/ 12574 h 495300"/>
              <a:gd name="connsiteX8" fmla="*/ 349663 w 790575"/>
              <a:gd name="connsiteY8" fmla="*/ 28957 h 495300"/>
              <a:gd name="connsiteX9" fmla="*/ 96679 w 790575"/>
              <a:gd name="connsiteY9" fmla="*/ 29529 h 495300"/>
              <a:gd name="connsiteX10" fmla="*/ 0 w 790575"/>
              <a:gd name="connsiteY10" fmla="*/ 190882 h 495300"/>
              <a:gd name="connsiteX11" fmla="*/ 104775 w 790575"/>
              <a:gd name="connsiteY11" fmla="*/ 352807 h 495300"/>
              <a:gd name="connsiteX12" fmla="*/ 328613 w 790575"/>
              <a:gd name="connsiteY12" fmla="*/ 352807 h 495300"/>
              <a:gd name="connsiteX13" fmla="*/ 328613 w 790575"/>
              <a:gd name="connsiteY13" fmla="*/ 495682 h 495300"/>
              <a:gd name="connsiteX14" fmla="*/ 423863 w 790575"/>
              <a:gd name="connsiteY14" fmla="*/ 421864 h 495300"/>
              <a:gd name="connsiteX15" fmla="*/ 519113 w 790575"/>
              <a:gd name="connsiteY15" fmla="*/ 495682 h 495300"/>
              <a:gd name="connsiteX16" fmla="*/ 519113 w 790575"/>
              <a:gd name="connsiteY16" fmla="*/ 352807 h 495300"/>
              <a:gd name="connsiteX17" fmla="*/ 742950 w 790575"/>
              <a:gd name="connsiteY17" fmla="*/ 352807 h 495300"/>
              <a:gd name="connsiteX18" fmla="*/ 762000 w 790575"/>
              <a:gd name="connsiteY18" fmla="*/ 333757 h 495300"/>
              <a:gd name="connsiteX19" fmla="*/ 742950 w 790575"/>
              <a:gd name="connsiteY19" fmla="*/ 314707 h 495300"/>
              <a:gd name="connsiteX20" fmla="*/ 690563 w 790575"/>
              <a:gd name="connsiteY20" fmla="*/ 267082 h 495300"/>
              <a:gd name="connsiteX21" fmla="*/ 747713 w 790575"/>
              <a:gd name="connsiteY21" fmla="*/ 267082 h 495300"/>
              <a:gd name="connsiteX22" fmla="*/ 793813 w 790575"/>
              <a:gd name="connsiteY22" fmla="*/ 193359 h 495300"/>
              <a:gd name="connsiteX23" fmla="*/ 427101 w 790575"/>
              <a:gd name="connsiteY23" fmla="*/ 68772 h 495300"/>
              <a:gd name="connsiteX24" fmla="*/ 510730 w 790575"/>
              <a:gd name="connsiteY24" fmla="*/ 152402 h 495300"/>
              <a:gd name="connsiteX25" fmla="*/ 427099 w 790575"/>
              <a:gd name="connsiteY25" fmla="*/ 236031 h 495300"/>
              <a:gd name="connsiteX26" fmla="*/ 343472 w 790575"/>
              <a:gd name="connsiteY26" fmla="*/ 152782 h 495300"/>
              <a:gd name="connsiteX27" fmla="*/ 426719 w 790575"/>
              <a:gd name="connsiteY27" fmla="*/ 68773 h 495300"/>
              <a:gd name="connsiteX28" fmla="*/ 427101 w 790575"/>
              <a:gd name="connsiteY28" fmla="*/ 68772 h 495300"/>
              <a:gd name="connsiteX29" fmla="*/ 310134 w 790575"/>
              <a:gd name="connsiteY29" fmla="*/ 67057 h 495300"/>
              <a:gd name="connsiteX30" fmla="*/ 310134 w 790575"/>
              <a:gd name="connsiteY30" fmla="*/ 74296 h 495300"/>
              <a:gd name="connsiteX31" fmla="*/ 287655 w 790575"/>
              <a:gd name="connsiteY31" fmla="*/ 125636 h 495300"/>
              <a:gd name="connsiteX32" fmla="*/ 276797 w 790575"/>
              <a:gd name="connsiteY32" fmla="*/ 152782 h 495300"/>
              <a:gd name="connsiteX33" fmla="*/ 289370 w 790575"/>
              <a:gd name="connsiteY33" fmla="*/ 181357 h 495300"/>
              <a:gd name="connsiteX34" fmla="*/ 289370 w 790575"/>
              <a:gd name="connsiteY34" fmla="*/ 213266 h 495300"/>
              <a:gd name="connsiteX35" fmla="*/ 301371 w 790575"/>
              <a:gd name="connsiteY35" fmla="*/ 228982 h 495300"/>
              <a:gd name="connsiteX36" fmla="*/ 194501 w 790575"/>
              <a:gd name="connsiteY36" fmla="*/ 228982 h 495300"/>
              <a:gd name="connsiteX37" fmla="*/ 204788 w 790575"/>
              <a:gd name="connsiteY37" fmla="*/ 181357 h 495300"/>
              <a:gd name="connsiteX38" fmla="*/ 173641 w 790575"/>
              <a:gd name="connsiteY38" fmla="*/ 67057 h 495300"/>
              <a:gd name="connsiteX39" fmla="*/ 104775 w 790575"/>
              <a:gd name="connsiteY39" fmla="*/ 314707 h 495300"/>
              <a:gd name="connsiteX40" fmla="*/ 38100 w 790575"/>
              <a:gd name="connsiteY40" fmla="*/ 190882 h 495300"/>
              <a:gd name="connsiteX41" fmla="*/ 104775 w 790575"/>
              <a:gd name="connsiteY41" fmla="*/ 67057 h 495300"/>
              <a:gd name="connsiteX42" fmla="*/ 166688 w 790575"/>
              <a:gd name="connsiteY42" fmla="*/ 181357 h 495300"/>
              <a:gd name="connsiteX43" fmla="*/ 138113 w 790575"/>
              <a:gd name="connsiteY43" fmla="*/ 228982 h 495300"/>
              <a:gd name="connsiteX44" fmla="*/ 109538 w 790575"/>
              <a:gd name="connsiteY44" fmla="*/ 176595 h 495300"/>
              <a:gd name="connsiteX45" fmla="*/ 111538 w 790575"/>
              <a:gd name="connsiteY45" fmla="*/ 157545 h 495300"/>
              <a:gd name="connsiteX46" fmla="*/ 97060 w 790575"/>
              <a:gd name="connsiteY46" fmla="*/ 134780 h 495300"/>
              <a:gd name="connsiteX47" fmla="*/ 74295 w 790575"/>
              <a:gd name="connsiteY47" fmla="*/ 149258 h 495300"/>
              <a:gd name="connsiteX48" fmla="*/ 71438 w 790575"/>
              <a:gd name="connsiteY48" fmla="*/ 176595 h 495300"/>
              <a:gd name="connsiteX49" fmla="*/ 138113 w 790575"/>
              <a:gd name="connsiteY49" fmla="*/ 267082 h 495300"/>
              <a:gd name="connsiteX50" fmla="*/ 328613 w 790575"/>
              <a:gd name="connsiteY50" fmla="*/ 267082 h 495300"/>
              <a:gd name="connsiteX51" fmla="*/ 328613 w 790575"/>
              <a:gd name="connsiteY51" fmla="*/ 314707 h 495300"/>
              <a:gd name="connsiteX52" fmla="*/ 423863 w 790575"/>
              <a:gd name="connsiteY52" fmla="*/ 373667 h 495300"/>
              <a:gd name="connsiteX53" fmla="*/ 366713 w 790575"/>
              <a:gd name="connsiteY53" fmla="*/ 417958 h 495300"/>
              <a:gd name="connsiteX54" fmla="*/ 366713 w 790575"/>
              <a:gd name="connsiteY54" fmla="*/ 290800 h 495300"/>
              <a:gd name="connsiteX55" fmla="*/ 373666 w 790575"/>
              <a:gd name="connsiteY55" fmla="*/ 294324 h 495300"/>
              <a:gd name="connsiteX56" fmla="*/ 402241 w 790575"/>
              <a:gd name="connsiteY56" fmla="*/ 294324 h 495300"/>
              <a:gd name="connsiteX57" fmla="*/ 429197 w 790575"/>
              <a:gd name="connsiteY57" fmla="*/ 305182 h 495300"/>
              <a:gd name="connsiteX58" fmla="*/ 458534 w 790575"/>
              <a:gd name="connsiteY58" fmla="*/ 292609 h 495300"/>
              <a:gd name="connsiteX59" fmla="*/ 481013 w 790575"/>
              <a:gd name="connsiteY59" fmla="*/ 295276 h 495300"/>
              <a:gd name="connsiteX60" fmla="*/ 481013 w 790575"/>
              <a:gd name="connsiteY60" fmla="*/ 417958 h 495300"/>
              <a:gd name="connsiteX61" fmla="*/ 519113 w 790575"/>
              <a:gd name="connsiteY61" fmla="*/ 314707 h 495300"/>
              <a:gd name="connsiteX62" fmla="*/ 519113 w 790575"/>
              <a:gd name="connsiteY62" fmla="*/ 270416 h 495300"/>
              <a:gd name="connsiteX63" fmla="*/ 527495 w 790575"/>
              <a:gd name="connsiteY63" fmla="*/ 267082 h 495300"/>
              <a:gd name="connsiteX64" fmla="*/ 652463 w 790575"/>
              <a:gd name="connsiteY64" fmla="*/ 267082 h 495300"/>
              <a:gd name="connsiteX65" fmla="*/ 667798 w 790575"/>
              <a:gd name="connsiteY65" fmla="*/ 314707 h 495300"/>
              <a:gd name="connsiteX66" fmla="*/ 551498 w 790575"/>
              <a:gd name="connsiteY66" fmla="*/ 228982 h 495300"/>
              <a:gd name="connsiteX67" fmla="*/ 571119 w 790575"/>
              <a:gd name="connsiteY67" fmla="*/ 207932 h 495300"/>
              <a:gd name="connsiteX68" fmla="*/ 571119 w 790575"/>
              <a:gd name="connsiteY68" fmla="*/ 179357 h 495300"/>
              <a:gd name="connsiteX69" fmla="*/ 581597 w 790575"/>
              <a:gd name="connsiteY69" fmla="*/ 152687 h 495300"/>
              <a:gd name="connsiteX70" fmla="*/ 569024 w 790575"/>
              <a:gd name="connsiteY70" fmla="*/ 123350 h 495300"/>
              <a:gd name="connsiteX71" fmla="*/ 569024 w 790575"/>
              <a:gd name="connsiteY71" fmla="*/ 91346 h 495300"/>
              <a:gd name="connsiteX72" fmla="*/ 548545 w 790575"/>
              <a:gd name="connsiteY72" fmla="*/ 70963 h 495300"/>
              <a:gd name="connsiteX73" fmla="*/ 547688 w 790575"/>
              <a:gd name="connsiteY73" fmla="*/ 67057 h 495300"/>
              <a:gd name="connsiteX74" fmla="*/ 676275 w 790575"/>
              <a:gd name="connsiteY74" fmla="*/ 67057 h 495300"/>
              <a:gd name="connsiteX75" fmla="*/ 749332 w 790575"/>
              <a:gd name="connsiteY75" fmla="*/ 147258 h 495300"/>
              <a:gd name="connsiteX76" fmla="*/ 747713 w 790575"/>
              <a:gd name="connsiteY76" fmla="*/ 228982 h 495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790575" h="495300">
                <a:moveTo>
                  <a:pt x="793813" y="193359"/>
                </a:moveTo>
                <a:cubicBezTo>
                  <a:pt x="793813" y="126684"/>
                  <a:pt x="756476" y="28957"/>
                  <a:pt x="676275" y="28957"/>
                </a:cubicBezTo>
                <a:lnTo>
                  <a:pt x="504825" y="28957"/>
                </a:lnTo>
                <a:cubicBezTo>
                  <a:pt x="500569" y="20404"/>
                  <a:pt x="493211" y="13795"/>
                  <a:pt x="484251" y="10479"/>
                </a:cubicBezTo>
                <a:cubicBezTo>
                  <a:pt x="475087" y="6772"/>
                  <a:pt x="464840" y="6772"/>
                  <a:pt x="455676" y="10479"/>
                </a:cubicBezTo>
                <a:cubicBezTo>
                  <a:pt x="448366" y="3844"/>
                  <a:pt x="438878" y="117"/>
                  <a:pt x="429006" y="1"/>
                </a:cubicBezTo>
                <a:cubicBezTo>
                  <a:pt x="417899" y="-94"/>
                  <a:pt x="407259" y="4466"/>
                  <a:pt x="399669" y="12574"/>
                </a:cubicBezTo>
                <a:cubicBezTo>
                  <a:pt x="389471" y="8098"/>
                  <a:pt x="377863" y="8098"/>
                  <a:pt x="367665" y="12574"/>
                </a:cubicBezTo>
                <a:cubicBezTo>
                  <a:pt x="360075" y="15983"/>
                  <a:pt x="353770" y="21722"/>
                  <a:pt x="349663" y="28957"/>
                </a:cubicBezTo>
                <a:cubicBezTo>
                  <a:pt x="349663" y="28957"/>
                  <a:pt x="97441" y="28957"/>
                  <a:pt x="96679" y="29529"/>
                </a:cubicBezTo>
                <a:cubicBezTo>
                  <a:pt x="41910" y="35720"/>
                  <a:pt x="0" y="104300"/>
                  <a:pt x="0" y="190882"/>
                </a:cubicBezTo>
                <a:cubicBezTo>
                  <a:pt x="0" y="281656"/>
                  <a:pt x="46006" y="352807"/>
                  <a:pt x="104775" y="352807"/>
                </a:cubicBezTo>
                <a:lnTo>
                  <a:pt x="328613" y="352807"/>
                </a:lnTo>
                <a:lnTo>
                  <a:pt x="328613" y="495682"/>
                </a:lnTo>
                <a:lnTo>
                  <a:pt x="423863" y="421864"/>
                </a:lnTo>
                <a:lnTo>
                  <a:pt x="519113" y="495682"/>
                </a:lnTo>
                <a:lnTo>
                  <a:pt x="519113" y="352807"/>
                </a:lnTo>
                <a:lnTo>
                  <a:pt x="742950" y="352807"/>
                </a:lnTo>
                <a:cubicBezTo>
                  <a:pt x="753471" y="352807"/>
                  <a:pt x="762000" y="344279"/>
                  <a:pt x="762000" y="333757"/>
                </a:cubicBezTo>
                <a:cubicBezTo>
                  <a:pt x="762000" y="323236"/>
                  <a:pt x="753471" y="314707"/>
                  <a:pt x="742950" y="314707"/>
                </a:cubicBezTo>
                <a:cubicBezTo>
                  <a:pt x="715359" y="315948"/>
                  <a:pt x="691949" y="294666"/>
                  <a:pt x="690563" y="267082"/>
                </a:cubicBezTo>
                <a:lnTo>
                  <a:pt x="747713" y="267082"/>
                </a:lnTo>
                <a:cubicBezTo>
                  <a:pt x="770001" y="267082"/>
                  <a:pt x="793813" y="248032"/>
                  <a:pt x="793813" y="193359"/>
                </a:cubicBezTo>
                <a:close/>
                <a:moveTo>
                  <a:pt x="427101" y="68772"/>
                </a:moveTo>
                <a:cubicBezTo>
                  <a:pt x="473289" y="68772"/>
                  <a:pt x="510731" y="106215"/>
                  <a:pt x="510730" y="152402"/>
                </a:cubicBezTo>
                <a:cubicBezTo>
                  <a:pt x="510730" y="198590"/>
                  <a:pt x="473287" y="236032"/>
                  <a:pt x="427099" y="236031"/>
                </a:cubicBezTo>
                <a:cubicBezTo>
                  <a:pt x="381061" y="236030"/>
                  <a:pt x="343681" y="198821"/>
                  <a:pt x="343472" y="152782"/>
                </a:cubicBezTo>
                <a:cubicBezTo>
                  <a:pt x="343261" y="106596"/>
                  <a:pt x="380532" y="68983"/>
                  <a:pt x="426719" y="68773"/>
                </a:cubicBezTo>
                <a:cubicBezTo>
                  <a:pt x="426847" y="68772"/>
                  <a:pt x="426973" y="68772"/>
                  <a:pt x="427101" y="68772"/>
                </a:cubicBezTo>
                <a:close/>
                <a:moveTo>
                  <a:pt x="310134" y="67057"/>
                </a:moveTo>
                <a:cubicBezTo>
                  <a:pt x="309944" y="69466"/>
                  <a:pt x="309944" y="71888"/>
                  <a:pt x="310134" y="74296"/>
                </a:cubicBezTo>
                <a:cubicBezTo>
                  <a:pt x="289787" y="82304"/>
                  <a:pt x="279739" y="105253"/>
                  <a:pt x="287655" y="125636"/>
                </a:cubicBezTo>
                <a:cubicBezTo>
                  <a:pt x="280796" y="133027"/>
                  <a:pt x="276926" y="142700"/>
                  <a:pt x="276797" y="152782"/>
                </a:cubicBezTo>
                <a:cubicBezTo>
                  <a:pt x="276912" y="163624"/>
                  <a:pt x="281454" y="173948"/>
                  <a:pt x="289370" y="181357"/>
                </a:cubicBezTo>
                <a:cubicBezTo>
                  <a:pt x="284898" y="191524"/>
                  <a:pt x="284898" y="203100"/>
                  <a:pt x="289370" y="213266"/>
                </a:cubicBezTo>
                <a:cubicBezTo>
                  <a:pt x="291992" y="219427"/>
                  <a:pt x="296118" y="224831"/>
                  <a:pt x="301371" y="228982"/>
                </a:cubicBezTo>
                <a:lnTo>
                  <a:pt x="194501" y="228982"/>
                </a:lnTo>
                <a:cubicBezTo>
                  <a:pt x="201171" y="213984"/>
                  <a:pt x="204672" y="197771"/>
                  <a:pt x="204788" y="181357"/>
                </a:cubicBezTo>
                <a:cubicBezTo>
                  <a:pt x="204788" y="133732"/>
                  <a:pt x="193167" y="94108"/>
                  <a:pt x="173641" y="67057"/>
                </a:cubicBezTo>
                <a:close/>
                <a:moveTo>
                  <a:pt x="104775" y="314707"/>
                </a:moveTo>
                <a:cubicBezTo>
                  <a:pt x="72581" y="314707"/>
                  <a:pt x="38100" y="264987"/>
                  <a:pt x="38100" y="190882"/>
                </a:cubicBezTo>
                <a:cubicBezTo>
                  <a:pt x="38100" y="116778"/>
                  <a:pt x="72581" y="67057"/>
                  <a:pt x="104775" y="67057"/>
                </a:cubicBezTo>
                <a:cubicBezTo>
                  <a:pt x="140684" y="67057"/>
                  <a:pt x="166688" y="114682"/>
                  <a:pt x="166688" y="181357"/>
                </a:cubicBezTo>
                <a:cubicBezTo>
                  <a:pt x="166688" y="181357"/>
                  <a:pt x="166021" y="228982"/>
                  <a:pt x="138113" y="228982"/>
                </a:cubicBezTo>
                <a:cubicBezTo>
                  <a:pt x="124587" y="228982"/>
                  <a:pt x="109538" y="206599"/>
                  <a:pt x="109538" y="176595"/>
                </a:cubicBezTo>
                <a:cubicBezTo>
                  <a:pt x="109491" y="170190"/>
                  <a:pt x="110161" y="163800"/>
                  <a:pt x="111538" y="157545"/>
                </a:cubicBezTo>
                <a:cubicBezTo>
                  <a:pt x="113826" y="147261"/>
                  <a:pt x="107344" y="137068"/>
                  <a:pt x="97060" y="134780"/>
                </a:cubicBezTo>
                <a:cubicBezTo>
                  <a:pt x="86776" y="132492"/>
                  <a:pt x="76583" y="138974"/>
                  <a:pt x="74295" y="149258"/>
                </a:cubicBezTo>
                <a:cubicBezTo>
                  <a:pt x="72344" y="158238"/>
                  <a:pt x="71386" y="167405"/>
                  <a:pt x="71438" y="176595"/>
                </a:cubicBezTo>
                <a:cubicBezTo>
                  <a:pt x="71438" y="227363"/>
                  <a:pt x="100775" y="267082"/>
                  <a:pt x="138113" y="267082"/>
                </a:cubicBezTo>
                <a:lnTo>
                  <a:pt x="328613" y="267082"/>
                </a:lnTo>
                <a:lnTo>
                  <a:pt x="328613" y="314707"/>
                </a:lnTo>
                <a:close/>
                <a:moveTo>
                  <a:pt x="423863" y="373667"/>
                </a:moveTo>
                <a:lnTo>
                  <a:pt x="366713" y="417958"/>
                </a:lnTo>
                <a:lnTo>
                  <a:pt x="366713" y="290800"/>
                </a:lnTo>
                <a:cubicBezTo>
                  <a:pt x="368919" y="292182"/>
                  <a:pt x="371246" y="293361"/>
                  <a:pt x="373666" y="294324"/>
                </a:cubicBezTo>
                <a:cubicBezTo>
                  <a:pt x="382855" y="297897"/>
                  <a:pt x="393051" y="297897"/>
                  <a:pt x="402241" y="294324"/>
                </a:cubicBezTo>
                <a:cubicBezTo>
                  <a:pt x="409583" y="301139"/>
                  <a:pt x="419181" y="305006"/>
                  <a:pt x="429197" y="305182"/>
                </a:cubicBezTo>
                <a:cubicBezTo>
                  <a:pt x="440294" y="305231"/>
                  <a:pt x="450915" y="300679"/>
                  <a:pt x="458534" y="292609"/>
                </a:cubicBezTo>
                <a:cubicBezTo>
                  <a:pt x="465627" y="295593"/>
                  <a:pt x="473418" y="296517"/>
                  <a:pt x="481013" y="295276"/>
                </a:cubicBezTo>
                <a:lnTo>
                  <a:pt x="481013" y="417958"/>
                </a:lnTo>
                <a:close/>
                <a:moveTo>
                  <a:pt x="519113" y="314707"/>
                </a:moveTo>
                <a:lnTo>
                  <a:pt x="519113" y="270416"/>
                </a:lnTo>
                <a:cubicBezTo>
                  <a:pt x="522011" y="269587"/>
                  <a:pt x="524819" y="268470"/>
                  <a:pt x="527495" y="267082"/>
                </a:cubicBezTo>
                <a:lnTo>
                  <a:pt x="652463" y="267082"/>
                </a:lnTo>
                <a:cubicBezTo>
                  <a:pt x="652463" y="284171"/>
                  <a:pt x="657827" y="300829"/>
                  <a:pt x="667798" y="314707"/>
                </a:cubicBezTo>
                <a:close/>
                <a:moveTo>
                  <a:pt x="551498" y="228982"/>
                </a:moveTo>
                <a:cubicBezTo>
                  <a:pt x="560539" y="224800"/>
                  <a:pt x="567581" y="217244"/>
                  <a:pt x="571119" y="207932"/>
                </a:cubicBezTo>
                <a:cubicBezTo>
                  <a:pt x="574664" y="198737"/>
                  <a:pt x="574664" y="188553"/>
                  <a:pt x="571119" y="179357"/>
                </a:cubicBezTo>
                <a:cubicBezTo>
                  <a:pt x="577848" y="172106"/>
                  <a:pt x="581591" y="162580"/>
                  <a:pt x="581597" y="152687"/>
                </a:cubicBezTo>
                <a:cubicBezTo>
                  <a:pt x="581645" y="141590"/>
                  <a:pt x="577093" y="130968"/>
                  <a:pt x="569024" y="123350"/>
                </a:cubicBezTo>
                <a:cubicBezTo>
                  <a:pt x="573454" y="113142"/>
                  <a:pt x="573454" y="101554"/>
                  <a:pt x="569024" y="91346"/>
                </a:cubicBezTo>
                <a:cubicBezTo>
                  <a:pt x="565095" y="82156"/>
                  <a:pt x="557754" y="74848"/>
                  <a:pt x="548545" y="70963"/>
                </a:cubicBezTo>
                <a:cubicBezTo>
                  <a:pt x="548370" y="69639"/>
                  <a:pt x="548084" y="68333"/>
                  <a:pt x="547688" y="67057"/>
                </a:cubicBezTo>
                <a:lnTo>
                  <a:pt x="676275" y="67057"/>
                </a:lnTo>
                <a:cubicBezTo>
                  <a:pt x="714375" y="67057"/>
                  <a:pt x="738950" y="108491"/>
                  <a:pt x="749332" y="147258"/>
                </a:cubicBezTo>
                <a:cubicBezTo>
                  <a:pt x="761429" y="192787"/>
                  <a:pt x="753428" y="225649"/>
                  <a:pt x="747713" y="228982"/>
                </a:cubicBezTo>
                <a:close/>
              </a:path>
            </a:pathLst>
          </a:custGeom>
          <a:solidFill>
            <a:schemeClr val="tx1">
              <a:lumMod val="75000"/>
              <a:lumOff val="25000"/>
            </a:schemeClr>
          </a:solidFill>
          <a:ln w="9525" cap="flat">
            <a:noFill/>
            <a:prstDash val="solid"/>
            <a:miter/>
          </a:ln>
        </p:spPr>
        <p:txBody>
          <a:bodyPr rtlCol="0" anchor="ctr"/>
          <a:lstStyle/>
          <a:p>
            <a:endParaRPr lang="zh-CN" altLang="en-US"/>
          </a:p>
        </p:txBody>
      </p:sp>
      <p:sp>
        <p:nvSpPr>
          <p:cNvPr id="20" name="矩形 19"/>
          <p:cNvSpPr/>
          <p:nvPr/>
        </p:nvSpPr>
        <p:spPr>
          <a:xfrm>
            <a:off x="1525905" y="3719830"/>
            <a:ext cx="4498975" cy="2245360"/>
          </a:xfrm>
          <a:prstGeom prst="rect">
            <a:avLst/>
          </a:prstGeom>
        </p:spPr>
        <p:txBody>
          <a:bodyPr wrap="square">
            <a:spAutoFit/>
          </a:bodyPr>
          <a:lstStyle/>
          <a:p>
            <a:r>
              <a:rPr lang="zh-CN" altLang="en-US" sz="2000" b="1" dirty="0">
                <a:solidFill>
                  <a:schemeClr val="tx1">
                    <a:lumMod val="75000"/>
                    <a:lumOff val="25000"/>
                  </a:schemeClr>
                </a:solidFill>
              </a:rPr>
              <a:t>针对</a:t>
            </a:r>
            <a:r>
              <a:rPr lang="en-US" altLang="zh-CN" sz="2000" b="1" dirty="0">
                <a:solidFill>
                  <a:schemeClr val="tx1">
                    <a:lumMod val="75000"/>
                    <a:lumOff val="25000"/>
                  </a:schemeClr>
                </a:solidFill>
              </a:rPr>
              <a:t>2018</a:t>
            </a:r>
            <a:r>
              <a:rPr lang="zh-CN" altLang="en-US" sz="2000" b="1" dirty="0">
                <a:solidFill>
                  <a:schemeClr val="tx1">
                    <a:lumMod val="75000"/>
                    <a:lumOff val="25000"/>
                  </a:schemeClr>
                </a:solidFill>
              </a:rPr>
              <a:t>年</a:t>
            </a:r>
            <a:r>
              <a:rPr lang="en-US" altLang="zh-CN" sz="2000" b="1" dirty="0">
                <a:solidFill>
                  <a:schemeClr val="tx1">
                    <a:lumMod val="75000"/>
                    <a:lumOff val="25000"/>
                  </a:schemeClr>
                </a:solidFill>
              </a:rPr>
              <a:t>6</a:t>
            </a:r>
            <a:r>
              <a:rPr lang="zh-CN" altLang="en-US" sz="2000" b="1" dirty="0">
                <a:solidFill>
                  <a:schemeClr val="tx1">
                    <a:lumMod val="75000"/>
                    <a:lumOff val="25000"/>
                  </a:schemeClr>
                </a:solidFill>
              </a:rPr>
              <a:t>月</a:t>
            </a:r>
            <a:r>
              <a:rPr lang="en-US" altLang="zh-CN" sz="2000" b="1" dirty="0" err="1">
                <a:solidFill>
                  <a:schemeClr val="tx1">
                    <a:lumMod val="75000"/>
                    <a:lumOff val="25000"/>
                  </a:schemeClr>
                </a:solidFill>
              </a:rPr>
              <a:t>comcast</a:t>
            </a:r>
            <a:r>
              <a:rPr lang="zh-CN" altLang="en-US" sz="2000" b="1" dirty="0">
                <a:solidFill>
                  <a:schemeClr val="tx1">
                    <a:lumMod val="75000"/>
                    <a:lumOff val="25000"/>
                  </a:schemeClr>
                </a:solidFill>
              </a:rPr>
              <a:t>每股</a:t>
            </a:r>
            <a:r>
              <a:rPr lang="en-US" altLang="zh-CN" sz="2000" b="1" dirty="0">
                <a:solidFill>
                  <a:schemeClr val="tx1">
                    <a:lumMod val="75000"/>
                    <a:lumOff val="25000"/>
                  </a:schemeClr>
                </a:solidFill>
              </a:rPr>
              <a:t>34.41</a:t>
            </a:r>
            <a:r>
              <a:rPr lang="zh-CN" altLang="en-US" sz="2000" b="1" dirty="0">
                <a:solidFill>
                  <a:schemeClr val="tx1">
                    <a:lumMod val="75000"/>
                    <a:lumOff val="25000"/>
                  </a:schemeClr>
                </a:solidFill>
              </a:rPr>
              <a:t>美元的报价，迪士尼方在</a:t>
            </a:r>
            <a:r>
              <a:rPr lang="en-US" altLang="zh-CN" sz="2000" b="1" dirty="0">
                <a:solidFill>
                  <a:schemeClr val="tx1">
                    <a:lumMod val="75000"/>
                    <a:lumOff val="25000"/>
                  </a:schemeClr>
                </a:solidFill>
              </a:rPr>
              <a:t>2018.7</a:t>
            </a:r>
            <a:r>
              <a:rPr lang="zh-CN" altLang="en-US" sz="2000" b="1" dirty="0">
                <a:solidFill>
                  <a:schemeClr val="tx1">
                    <a:lumMod val="75000"/>
                    <a:lumOff val="25000"/>
                  </a:schemeClr>
                </a:solidFill>
              </a:rPr>
              <a:t>月报价提升至</a:t>
            </a:r>
            <a:r>
              <a:rPr lang="en-US" altLang="zh-CN" sz="2000" b="1" dirty="0">
                <a:solidFill>
                  <a:schemeClr val="tx1">
                    <a:lumMod val="75000"/>
                    <a:lumOff val="25000"/>
                  </a:schemeClr>
                </a:solidFill>
              </a:rPr>
              <a:t>713</a:t>
            </a:r>
            <a:r>
              <a:rPr lang="zh-CN" altLang="en-US" sz="2000" b="1" dirty="0">
                <a:solidFill>
                  <a:schemeClr val="tx1">
                    <a:lumMod val="75000"/>
                    <a:lumOff val="25000"/>
                  </a:schemeClr>
                </a:solidFill>
              </a:rPr>
              <a:t>亿美元，并在</a:t>
            </a:r>
            <a:r>
              <a:rPr lang="en-US" altLang="zh-CN" sz="2000" b="1" dirty="0">
                <a:solidFill>
                  <a:schemeClr val="tx1">
                    <a:lumMod val="75000"/>
                    <a:lumOff val="25000"/>
                  </a:schemeClr>
                </a:solidFill>
              </a:rPr>
              <a:t>Comcast</a:t>
            </a:r>
            <a:r>
              <a:rPr lang="zh-CN" altLang="en-US" sz="2000" b="1" dirty="0">
                <a:solidFill>
                  <a:schemeClr val="tx1">
                    <a:lumMod val="75000"/>
                    <a:lumOff val="25000"/>
                  </a:schemeClr>
                </a:solidFill>
              </a:rPr>
              <a:t>再次报价前取得美国司法局同意，计划是一个</a:t>
            </a:r>
            <a:r>
              <a:rPr lang="zh-CN" altLang="en-US" sz="2000" b="1" dirty="0">
                <a:solidFill>
                  <a:srgbClr val="C00000"/>
                </a:solidFill>
              </a:rPr>
              <a:t>回溯</a:t>
            </a:r>
            <a:r>
              <a:rPr lang="zh-CN" altLang="en-US" sz="2000" b="1" dirty="0">
                <a:solidFill>
                  <a:schemeClr val="tx1">
                    <a:lumMod val="75000"/>
                    <a:lumOff val="25000"/>
                  </a:schemeClr>
                </a:solidFill>
              </a:rPr>
              <a:t>的过程，根据外部的竞争环境和竞争对手，及时调整出价方案，最终迪士尼方确定报价</a:t>
            </a:r>
            <a:r>
              <a:rPr lang="en-US" altLang="zh-CN" sz="2000" b="1" dirty="0">
                <a:solidFill>
                  <a:schemeClr val="tx1">
                    <a:lumMod val="75000"/>
                    <a:lumOff val="25000"/>
                  </a:schemeClr>
                </a:solidFill>
              </a:rPr>
              <a:t>713</a:t>
            </a:r>
            <a:r>
              <a:rPr lang="zh-CN" altLang="en-US" sz="2000" b="1" dirty="0">
                <a:solidFill>
                  <a:schemeClr val="tx1">
                    <a:lumMod val="75000"/>
                    <a:lumOff val="25000"/>
                  </a:schemeClr>
                </a:solidFill>
              </a:rPr>
              <a:t>亿美元</a:t>
            </a:r>
            <a:endParaRPr lang="en-US" altLang="zh-CN" sz="2000" b="1" dirty="0">
              <a:solidFill>
                <a:schemeClr val="tx1">
                  <a:lumMod val="75000"/>
                  <a:lumOff val="25000"/>
                </a:schemeClr>
              </a:solidFill>
            </a:endParaRPr>
          </a:p>
        </p:txBody>
      </p:sp>
      <p:sp>
        <p:nvSpPr>
          <p:cNvPr id="21" name="文本框 20"/>
          <p:cNvSpPr txBox="1"/>
          <p:nvPr/>
        </p:nvSpPr>
        <p:spPr>
          <a:xfrm>
            <a:off x="1622239" y="3258273"/>
            <a:ext cx="2372765" cy="461665"/>
          </a:xfrm>
          <a:prstGeom prst="rect">
            <a:avLst/>
          </a:prstGeom>
          <a:noFill/>
        </p:spPr>
        <p:txBody>
          <a:bodyPr wrap="none" rtlCol="0">
            <a:spAutoFit/>
          </a:bodyPr>
          <a:lstStyle/>
          <a:p>
            <a:r>
              <a:rPr lang="en-US" altLang="zh-CN" sz="2400" b="1" dirty="0">
                <a:solidFill>
                  <a:schemeClr val="tx1">
                    <a:lumMod val="75000"/>
                    <a:lumOff val="25000"/>
                  </a:schemeClr>
                </a:solidFill>
              </a:rPr>
              <a:t>7. </a:t>
            </a:r>
            <a:r>
              <a:rPr lang="zh-CN" altLang="en-US" sz="2400" b="1" dirty="0">
                <a:solidFill>
                  <a:schemeClr val="tx1">
                    <a:lumMod val="75000"/>
                    <a:lumOff val="25000"/>
                  </a:schemeClr>
                </a:solidFill>
              </a:rPr>
              <a:t>挑选可行方案</a:t>
            </a:r>
          </a:p>
        </p:txBody>
      </p:sp>
      <p:sp>
        <p:nvSpPr>
          <p:cNvPr id="22" name="标题 31"/>
          <p:cNvSpPr txBox="1">
            <a:spLocks noGrp="1"/>
          </p:cNvSpPr>
          <p:nvPr>
            <p:ph type="title"/>
          </p:nvPr>
        </p:nvSpPr>
        <p:spPr>
          <a:xfrm>
            <a:off x="588963" y="495300"/>
            <a:ext cx="10635704" cy="485140"/>
          </a:xfrm>
          <a:prstGeom prst="rect">
            <a:avLst/>
          </a:prstGeom>
        </p:spPr>
        <p:txBody>
          <a:bodyPr wrap="square">
            <a:spAutoFit/>
          </a:bodyPr>
          <a:lstStyle>
            <a:lvl1pPr algn="l" defTabSz="914400" rtl="0" eaLnBrk="1" latinLnBrk="0" hangingPunct="1">
              <a:lnSpc>
                <a:spcPct val="60000"/>
              </a:lnSpc>
              <a:spcBef>
                <a:spcPct val="0"/>
              </a:spcBef>
              <a:buNone/>
              <a:defRPr lang="zh-CN" altLang="en-US" sz="3200" b="1" kern="1200">
                <a:solidFill>
                  <a:schemeClr val="tx1">
                    <a:lumMod val="75000"/>
                    <a:lumOff val="25000"/>
                  </a:schemeClr>
                </a:solidFill>
                <a:latin typeface="+mn-lt"/>
                <a:ea typeface="+mn-ea"/>
                <a:cs typeface="+mn-cs"/>
              </a:defRPr>
            </a:lvl1pPr>
          </a:lstStyle>
          <a:p>
            <a:pPr>
              <a:lnSpc>
                <a:spcPct val="80000"/>
              </a:lnSpc>
            </a:pPr>
            <a:r>
              <a:rPr lang="en-US" altLang="zh-CN" dirty="0">
                <a:sym typeface="+mn-ea"/>
              </a:rPr>
              <a:t>3.</a:t>
            </a:r>
            <a:r>
              <a:rPr dirty="0">
                <a:sym typeface="+mn-ea"/>
              </a:rPr>
              <a:t>迪士尼是如何部署收购福克斯的计划工作的？（续）</a:t>
            </a:r>
            <a:endParaRPr lang="zh-CN" altLang="en-US" dirty="0"/>
          </a:p>
        </p:txBody>
      </p:sp>
      <p:sp>
        <p:nvSpPr>
          <p:cNvPr id="14" name="文本框 13"/>
          <p:cNvSpPr txBox="1"/>
          <p:nvPr/>
        </p:nvSpPr>
        <p:spPr>
          <a:xfrm>
            <a:off x="7433259" y="2329453"/>
            <a:ext cx="2372765" cy="461665"/>
          </a:xfrm>
          <a:prstGeom prst="rect">
            <a:avLst/>
          </a:prstGeom>
          <a:noFill/>
        </p:spPr>
        <p:txBody>
          <a:bodyPr wrap="none" rtlCol="0">
            <a:spAutoFit/>
          </a:bodyPr>
          <a:lstStyle/>
          <a:p>
            <a:r>
              <a:rPr lang="en-US" altLang="zh-CN" sz="2400" b="1" dirty="0">
                <a:solidFill>
                  <a:schemeClr val="tx1">
                    <a:lumMod val="75000"/>
                    <a:lumOff val="25000"/>
                  </a:schemeClr>
                </a:solidFill>
              </a:rPr>
              <a:t>8.</a:t>
            </a:r>
            <a:r>
              <a:rPr lang="zh-CN" altLang="en-US" sz="2400" b="1" dirty="0">
                <a:solidFill>
                  <a:schemeClr val="tx1">
                    <a:lumMod val="75000"/>
                    <a:lumOff val="25000"/>
                  </a:schemeClr>
                </a:solidFill>
              </a:rPr>
              <a:t> 制定辅助计划</a:t>
            </a:r>
          </a:p>
        </p:txBody>
      </p:sp>
      <p:sp>
        <p:nvSpPr>
          <p:cNvPr id="16" name="矩形 15"/>
          <p:cNvSpPr/>
          <p:nvPr/>
        </p:nvSpPr>
        <p:spPr>
          <a:xfrm>
            <a:off x="7433258" y="2742275"/>
            <a:ext cx="3709813" cy="400110"/>
          </a:xfrm>
          <a:prstGeom prst="rect">
            <a:avLst/>
          </a:prstGeom>
        </p:spPr>
        <p:txBody>
          <a:bodyPr wrap="square">
            <a:spAutoFit/>
          </a:bodyPr>
          <a:lstStyle/>
          <a:p>
            <a:r>
              <a:rPr lang="zh-CN" altLang="en-US" sz="2000" b="1" dirty="0">
                <a:solidFill>
                  <a:schemeClr val="tx1">
                    <a:lumMod val="75000"/>
                    <a:lumOff val="25000"/>
                  </a:schemeClr>
                </a:solidFill>
              </a:rPr>
              <a:t>总计划下的分计划</a:t>
            </a:r>
          </a:p>
        </p:txBody>
      </p:sp>
      <p:sp>
        <p:nvSpPr>
          <p:cNvPr id="15" name="文本框 14"/>
          <p:cNvSpPr txBox="1"/>
          <p:nvPr/>
        </p:nvSpPr>
        <p:spPr>
          <a:xfrm>
            <a:off x="7433258" y="3184945"/>
            <a:ext cx="1757212" cy="461665"/>
          </a:xfrm>
          <a:prstGeom prst="rect">
            <a:avLst/>
          </a:prstGeom>
          <a:noFill/>
        </p:spPr>
        <p:txBody>
          <a:bodyPr wrap="none" rtlCol="0">
            <a:spAutoFit/>
          </a:bodyPr>
          <a:lstStyle/>
          <a:p>
            <a:r>
              <a:rPr lang="en-US" altLang="zh-CN" sz="2400" b="1" dirty="0">
                <a:solidFill>
                  <a:schemeClr val="tx1">
                    <a:lumMod val="75000"/>
                    <a:lumOff val="25000"/>
                  </a:schemeClr>
                </a:solidFill>
              </a:rPr>
              <a:t>9.</a:t>
            </a:r>
            <a:r>
              <a:rPr lang="zh-CN" altLang="en-US" sz="2400" b="1" dirty="0">
                <a:solidFill>
                  <a:schemeClr val="tx1">
                    <a:lumMod val="75000"/>
                    <a:lumOff val="25000"/>
                  </a:schemeClr>
                </a:solidFill>
              </a:rPr>
              <a:t> 编制预算</a:t>
            </a:r>
          </a:p>
        </p:txBody>
      </p:sp>
      <p:sp>
        <p:nvSpPr>
          <p:cNvPr id="24" name="矩形 23"/>
          <p:cNvSpPr/>
          <p:nvPr/>
        </p:nvSpPr>
        <p:spPr>
          <a:xfrm>
            <a:off x="7433258" y="3592749"/>
            <a:ext cx="3709813" cy="707886"/>
          </a:xfrm>
          <a:prstGeom prst="rect">
            <a:avLst/>
          </a:prstGeom>
        </p:spPr>
        <p:txBody>
          <a:bodyPr wrap="square">
            <a:spAutoFit/>
          </a:bodyPr>
          <a:lstStyle/>
          <a:p>
            <a:r>
              <a:rPr lang="zh-CN" altLang="en-US" sz="2000" b="1" dirty="0">
                <a:solidFill>
                  <a:schemeClr val="tx1">
                    <a:lumMod val="75000"/>
                    <a:lumOff val="25000"/>
                  </a:schemeClr>
                </a:solidFill>
              </a:rPr>
              <a:t>把计划转变成预算，</a:t>
            </a:r>
            <a:r>
              <a:rPr lang="zh-CN" altLang="en-US" sz="2000" b="1" dirty="0">
                <a:solidFill>
                  <a:srgbClr val="C00000"/>
                </a:solidFill>
              </a:rPr>
              <a:t>使计划数字化</a:t>
            </a:r>
            <a:r>
              <a:rPr lang="zh-CN" altLang="en-US" sz="2000" b="1" dirty="0">
                <a:solidFill>
                  <a:schemeClr val="tx1">
                    <a:lumMod val="75000"/>
                    <a:lumOff val="25000"/>
                  </a:schemeClr>
                </a:solidFill>
              </a:rPr>
              <a:t>，</a:t>
            </a:r>
            <a:r>
              <a:rPr lang="en-US" altLang="zh-CN" sz="2000" b="1" dirty="0">
                <a:solidFill>
                  <a:schemeClr val="tx1">
                    <a:lumMod val="75000"/>
                    <a:lumOff val="25000"/>
                  </a:schemeClr>
                </a:solidFill>
              </a:rPr>
              <a:t>713</a:t>
            </a:r>
            <a:r>
              <a:rPr lang="zh-CN" altLang="en-US" sz="2000" b="1" dirty="0">
                <a:solidFill>
                  <a:schemeClr val="tx1">
                    <a:lumMod val="75000"/>
                    <a:lumOff val="25000"/>
                  </a:schemeClr>
                </a:solidFill>
              </a:rPr>
              <a:t>亿美元</a:t>
            </a:r>
          </a:p>
        </p:txBody>
      </p:sp>
      <p:sp>
        <p:nvSpPr>
          <p:cNvPr id="25" name="文本框 24"/>
          <p:cNvSpPr txBox="1"/>
          <p:nvPr/>
        </p:nvSpPr>
        <p:spPr>
          <a:xfrm>
            <a:off x="7443770" y="4295077"/>
            <a:ext cx="1928733" cy="461665"/>
          </a:xfrm>
          <a:prstGeom prst="rect">
            <a:avLst/>
          </a:prstGeom>
          <a:noFill/>
        </p:spPr>
        <p:txBody>
          <a:bodyPr wrap="none" rtlCol="0">
            <a:spAutoFit/>
          </a:bodyPr>
          <a:lstStyle/>
          <a:p>
            <a:r>
              <a:rPr lang="en-US" altLang="zh-CN" sz="2400" b="1" dirty="0">
                <a:solidFill>
                  <a:schemeClr val="tx1">
                    <a:lumMod val="75000"/>
                    <a:lumOff val="25000"/>
                  </a:schemeClr>
                </a:solidFill>
              </a:rPr>
              <a:t>10.</a:t>
            </a:r>
            <a:r>
              <a:rPr lang="zh-CN" altLang="en-US" sz="2400" b="1" dirty="0">
                <a:solidFill>
                  <a:schemeClr val="tx1">
                    <a:lumMod val="75000"/>
                    <a:lumOff val="25000"/>
                  </a:schemeClr>
                </a:solidFill>
              </a:rPr>
              <a:t> 实施计划</a:t>
            </a:r>
          </a:p>
        </p:txBody>
      </p:sp>
      <p:sp>
        <p:nvSpPr>
          <p:cNvPr id="26" name="矩形 25"/>
          <p:cNvSpPr/>
          <p:nvPr/>
        </p:nvSpPr>
        <p:spPr>
          <a:xfrm>
            <a:off x="7443770" y="4669912"/>
            <a:ext cx="3709813" cy="707886"/>
          </a:xfrm>
          <a:prstGeom prst="rect">
            <a:avLst/>
          </a:prstGeom>
        </p:spPr>
        <p:txBody>
          <a:bodyPr wrap="square">
            <a:spAutoFit/>
          </a:bodyPr>
          <a:lstStyle/>
          <a:p>
            <a:r>
              <a:rPr lang="zh-CN" altLang="en-US" sz="2000" b="1" dirty="0">
                <a:solidFill>
                  <a:schemeClr val="tx1">
                    <a:lumMod val="75000"/>
                    <a:lumOff val="25000"/>
                  </a:schemeClr>
                </a:solidFill>
              </a:rPr>
              <a:t>于</a:t>
            </a:r>
            <a:r>
              <a:rPr lang="en-US" altLang="zh-CN" sz="2000" b="1" dirty="0">
                <a:solidFill>
                  <a:schemeClr val="tx1">
                    <a:lumMod val="75000"/>
                    <a:lumOff val="25000"/>
                  </a:schemeClr>
                </a:solidFill>
              </a:rPr>
              <a:t>2019</a:t>
            </a:r>
            <a:r>
              <a:rPr lang="zh-CN" altLang="en-US" sz="2000" b="1" dirty="0">
                <a:solidFill>
                  <a:schemeClr val="tx1">
                    <a:lumMod val="75000"/>
                    <a:lumOff val="25000"/>
                  </a:schemeClr>
                </a:solidFill>
              </a:rPr>
              <a:t>年</a:t>
            </a:r>
            <a:r>
              <a:rPr lang="en-US" altLang="zh-CN" sz="2000" b="1" dirty="0">
                <a:solidFill>
                  <a:schemeClr val="tx1">
                    <a:lumMod val="75000"/>
                    <a:lumOff val="25000"/>
                  </a:schemeClr>
                </a:solidFill>
              </a:rPr>
              <a:t>3</a:t>
            </a:r>
            <a:r>
              <a:rPr lang="zh-CN" altLang="en-US" sz="2000" b="1" dirty="0">
                <a:solidFill>
                  <a:schemeClr val="tx1">
                    <a:lumMod val="75000"/>
                    <a:lumOff val="25000"/>
                  </a:schemeClr>
                </a:solidFill>
              </a:rPr>
              <a:t>月迪士尼完成对福克斯的收购</a:t>
            </a:r>
          </a:p>
        </p:txBody>
      </p:sp>
      <p:sp>
        <p:nvSpPr>
          <p:cNvPr id="2" name="文本框 1"/>
          <p:cNvSpPr txBox="1"/>
          <p:nvPr/>
        </p:nvSpPr>
        <p:spPr>
          <a:xfrm>
            <a:off x="1566359" y="2260053"/>
            <a:ext cx="2265680" cy="460375"/>
          </a:xfrm>
          <a:prstGeom prst="rect">
            <a:avLst/>
          </a:prstGeom>
          <a:noFill/>
        </p:spPr>
        <p:txBody>
          <a:bodyPr wrap="none" rtlCol="0">
            <a:spAutoFit/>
          </a:bodyPr>
          <a:lstStyle/>
          <a:p>
            <a:r>
              <a:rPr lang="en-US" altLang="zh-CN" sz="2400" b="1" dirty="0">
                <a:solidFill>
                  <a:schemeClr val="tx1">
                    <a:lumMod val="75000"/>
                    <a:lumOff val="25000"/>
                  </a:schemeClr>
                </a:solidFill>
              </a:rPr>
              <a:t>6.</a:t>
            </a:r>
            <a:r>
              <a:rPr lang="zh-CN" altLang="en-US" sz="2400" b="1" dirty="0">
                <a:solidFill>
                  <a:schemeClr val="tx1">
                    <a:lumMod val="75000"/>
                    <a:lumOff val="25000"/>
                  </a:schemeClr>
                </a:solidFill>
              </a:rPr>
              <a:t>评价备选方案</a:t>
            </a:r>
          </a:p>
        </p:txBody>
      </p:sp>
      <p:sp>
        <p:nvSpPr>
          <p:cNvPr id="3" name="文本框 2"/>
          <p:cNvSpPr txBox="1"/>
          <p:nvPr/>
        </p:nvSpPr>
        <p:spPr>
          <a:xfrm>
            <a:off x="1566545" y="2786380"/>
            <a:ext cx="3332480" cy="398780"/>
          </a:xfrm>
          <a:prstGeom prst="rect">
            <a:avLst/>
          </a:prstGeom>
          <a:noFill/>
        </p:spPr>
        <p:txBody>
          <a:bodyPr wrap="square" rtlCol="0">
            <a:spAutoFit/>
          </a:bodyPr>
          <a:lstStyle/>
          <a:p>
            <a:r>
              <a:rPr lang="zh-CN" altLang="en-US" sz="2000" b="1" dirty="0">
                <a:solidFill>
                  <a:schemeClr val="tx1">
                    <a:lumMod val="75000"/>
                    <a:lumOff val="25000"/>
                  </a:schemeClr>
                </a:solidFill>
                <a:sym typeface="+mn-ea"/>
              </a:rPr>
              <a:t>根据外部环境，提价竞争</a:t>
            </a:r>
            <a:endParaRPr lang="zh-CN" altLang="en-US" sz="2000" b="1"/>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15" grpId="0"/>
      <p:bldP spid="24" grpId="0"/>
      <p:bldP spid="25"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矩形 61"/>
          <p:cNvSpPr/>
          <p:nvPr/>
        </p:nvSpPr>
        <p:spPr>
          <a:xfrm>
            <a:off x="4259688" y="2226415"/>
            <a:ext cx="3651716" cy="3415030"/>
          </a:xfrm>
          <a:prstGeom prst="rect">
            <a:avLst/>
          </a:prstGeom>
        </p:spPr>
        <p:txBody>
          <a:bodyPr wrap="square">
            <a:spAutoFit/>
          </a:bodyPr>
          <a:lstStyle/>
          <a:p>
            <a:pPr marL="285750" indent="-285750">
              <a:buFont typeface="Arial" panose="020B0604020202020204" pitchFamily="34" charset="0"/>
              <a:buChar char="•"/>
            </a:pPr>
            <a:r>
              <a:rPr lang="zh-CN" altLang="en-US" b="1" dirty="0">
                <a:solidFill>
                  <a:srgbClr val="C00000"/>
                </a:solidFill>
              </a:rPr>
              <a:t>竞争战略</a:t>
            </a:r>
            <a:r>
              <a:rPr lang="zh-CN" altLang="en-US" b="1" dirty="0">
                <a:solidFill>
                  <a:schemeClr val="tx1">
                    <a:lumMod val="75000"/>
                    <a:lumOff val="25000"/>
                  </a:schemeClr>
                </a:solidFill>
              </a:rPr>
              <a:t>，是指企业在特定的产品与市场范围内，为了取得差别优势，维持和扩大市场占有率所采取的战略。</a:t>
            </a:r>
            <a:endParaRPr lang="en-US" altLang="zh-CN" b="1" dirty="0">
              <a:solidFill>
                <a:schemeClr val="tx1">
                  <a:lumMod val="75000"/>
                  <a:lumOff val="25000"/>
                </a:schemeClr>
              </a:solidFill>
            </a:endParaRPr>
          </a:p>
          <a:p>
            <a:pPr marL="285750" indent="-285750">
              <a:buFont typeface="Arial" panose="020B0604020202020204" pitchFamily="34" charset="0"/>
              <a:buChar char="•"/>
            </a:pPr>
            <a:r>
              <a:rPr lang="zh-CN" altLang="en-US" b="1" dirty="0">
                <a:solidFill>
                  <a:schemeClr val="tx1">
                    <a:lumMod val="75000"/>
                    <a:lumOff val="25000"/>
                  </a:schemeClr>
                </a:solidFill>
              </a:rPr>
              <a:t>迪士尼收购福克斯为的是要</a:t>
            </a:r>
            <a:r>
              <a:rPr lang="zh-CN" altLang="en-US" b="1" dirty="0">
                <a:solidFill>
                  <a:srgbClr val="C00000"/>
                </a:solidFill>
              </a:rPr>
              <a:t>获取福克斯的影视资源</a:t>
            </a:r>
            <a:r>
              <a:rPr lang="zh-CN" altLang="en-US" b="1" dirty="0">
                <a:solidFill>
                  <a:schemeClr val="tx1">
                    <a:lumMod val="75000"/>
                    <a:lumOff val="25000"/>
                  </a:schemeClr>
                </a:solidFill>
              </a:rPr>
              <a:t>来扩展</a:t>
            </a:r>
            <a:r>
              <a:rPr lang="en-US" altLang="zh-CN" b="1" dirty="0">
                <a:solidFill>
                  <a:schemeClr val="tx1">
                    <a:lumMod val="75000"/>
                    <a:lumOff val="25000"/>
                  </a:schemeClr>
                </a:solidFill>
              </a:rPr>
              <a:t>Disney+</a:t>
            </a:r>
            <a:r>
              <a:rPr lang="zh-CN" altLang="en-US" b="1" dirty="0">
                <a:solidFill>
                  <a:schemeClr val="tx1">
                    <a:lumMod val="75000"/>
                    <a:lumOff val="25000"/>
                  </a:schemeClr>
                </a:solidFill>
              </a:rPr>
              <a:t>的流媒体资源来与</a:t>
            </a:r>
            <a:r>
              <a:rPr lang="en-US" altLang="zh-CN" b="1" dirty="0">
                <a:solidFill>
                  <a:schemeClr val="tx1">
                    <a:lumMod val="75000"/>
                    <a:lumOff val="25000"/>
                  </a:schemeClr>
                </a:solidFill>
              </a:rPr>
              <a:t>Netflix</a:t>
            </a:r>
            <a:r>
              <a:rPr lang="zh-CN" altLang="en-US" b="1" dirty="0">
                <a:solidFill>
                  <a:schemeClr val="tx1">
                    <a:lumMod val="75000"/>
                    <a:lumOff val="25000"/>
                  </a:schemeClr>
                </a:solidFill>
              </a:rPr>
              <a:t>进行竞争</a:t>
            </a:r>
            <a:endParaRPr lang="en-US" altLang="zh-CN" b="1" dirty="0">
              <a:solidFill>
                <a:schemeClr val="tx1">
                  <a:lumMod val="75000"/>
                  <a:lumOff val="25000"/>
                </a:schemeClr>
              </a:solidFill>
            </a:endParaRPr>
          </a:p>
          <a:p>
            <a:pPr marL="285750" indent="-285750">
              <a:buFont typeface="Arial" panose="020B0604020202020204" pitchFamily="34" charset="0"/>
              <a:buChar char="•"/>
            </a:pPr>
            <a:r>
              <a:rPr lang="zh-CN" altLang="en-US" b="1" dirty="0">
                <a:solidFill>
                  <a:schemeClr val="tx1">
                    <a:lumMod val="75000"/>
                    <a:lumOff val="25000"/>
                  </a:schemeClr>
                </a:solidFill>
              </a:rPr>
              <a:t>掌握着福克斯的影视资源，</a:t>
            </a:r>
            <a:r>
              <a:rPr lang="en-US" altLang="zh-CN" b="1" dirty="0">
                <a:solidFill>
                  <a:schemeClr val="tx1">
                    <a:lumMod val="75000"/>
                    <a:lumOff val="25000"/>
                  </a:schemeClr>
                </a:solidFill>
              </a:rPr>
              <a:t>Disney+</a:t>
            </a:r>
            <a:r>
              <a:rPr lang="zh-CN" altLang="en-US" b="1" dirty="0">
                <a:solidFill>
                  <a:schemeClr val="tx1">
                    <a:lumMod val="75000"/>
                    <a:lumOff val="25000"/>
                  </a:schemeClr>
                </a:solidFill>
              </a:rPr>
              <a:t>一旦推出，将引起轩然大波，势必将会</a:t>
            </a:r>
            <a:r>
              <a:rPr lang="zh-CN" altLang="en-US" b="1" dirty="0">
                <a:solidFill>
                  <a:srgbClr val="C00000"/>
                </a:solidFill>
              </a:rPr>
              <a:t>瓜分</a:t>
            </a:r>
            <a:r>
              <a:rPr lang="en-US" altLang="zh-CN" b="1" dirty="0">
                <a:solidFill>
                  <a:srgbClr val="C00000"/>
                </a:solidFill>
              </a:rPr>
              <a:t>Netflix</a:t>
            </a:r>
            <a:r>
              <a:rPr lang="zh-CN" altLang="en-US" b="1" dirty="0">
                <a:solidFill>
                  <a:srgbClr val="C00000"/>
                </a:solidFill>
              </a:rPr>
              <a:t>本来拥有的市场占有率</a:t>
            </a:r>
          </a:p>
        </p:txBody>
      </p:sp>
      <p:sp>
        <p:nvSpPr>
          <p:cNvPr id="73" name="文本框 72"/>
          <p:cNvSpPr txBox="1"/>
          <p:nvPr/>
        </p:nvSpPr>
        <p:spPr>
          <a:xfrm>
            <a:off x="4295269" y="1724683"/>
            <a:ext cx="2954655" cy="461665"/>
          </a:xfrm>
          <a:prstGeom prst="rect">
            <a:avLst/>
          </a:prstGeom>
          <a:noFill/>
        </p:spPr>
        <p:txBody>
          <a:bodyPr wrap="none" rtlCol="0">
            <a:spAutoFit/>
          </a:bodyPr>
          <a:lstStyle/>
          <a:p>
            <a:r>
              <a:rPr lang="zh-CN" altLang="en-US" sz="2400" b="1">
                <a:solidFill>
                  <a:schemeClr val="tx1">
                    <a:lumMod val="75000"/>
                    <a:lumOff val="25000"/>
                  </a:schemeClr>
                </a:solidFill>
              </a:rPr>
              <a:t>按照战略的</a:t>
            </a:r>
            <a:r>
              <a:rPr lang="zh-CN" altLang="en-US" sz="2400" b="1">
                <a:solidFill>
                  <a:srgbClr val="C00000"/>
                </a:solidFill>
              </a:rPr>
              <a:t>目的性</a:t>
            </a:r>
            <a:r>
              <a:rPr lang="zh-CN" altLang="en-US" sz="2400" b="1">
                <a:solidFill>
                  <a:schemeClr val="tx1">
                    <a:lumMod val="75000"/>
                    <a:lumOff val="25000"/>
                  </a:schemeClr>
                </a:solidFill>
              </a:rPr>
              <a:t>分</a:t>
            </a:r>
            <a:endParaRPr lang="zh-CN" altLang="en-US" sz="2400" b="1" dirty="0">
              <a:solidFill>
                <a:schemeClr val="tx1">
                  <a:lumMod val="75000"/>
                  <a:lumOff val="25000"/>
                </a:schemeClr>
              </a:solidFill>
            </a:endParaRPr>
          </a:p>
        </p:txBody>
      </p:sp>
      <p:grpSp>
        <p:nvGrpSpPr>
          <p:cNvPr id="101" name="组合 100"/>
          <p:cNvGrpSpPr/>
          <p:nvPr/>
        </p:nvGrpSpPr>
        <p:grpSpPr>
          <a:xfrm>
            <a:off x="765829" y="2075738"/>
            <a:ext cx="3047999" cy="70644"/>
            <a:chOff x="-48100" y="4150519"/>
            <a:chExt cx="3047999" cy="70644"/>
          </a:xfrm>
        </p:grpSpPr>
        <p:cxnSp>
          <p:nvCxnSpPr>
            <p:cNvPr id="97" name="直接连接符 96"/>
            <p:cNvCxnSpPr/>
            <p:nvPr/>
          </p:nvCxnSpPr>
          <p:spPr>
            <a:xfrm>
              <a:off x="-48100" y="4221163"/>
              <a:ext cx="3047999"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8" name="直接连接符 97"/>
            <p:cNvCxnSpPr/>
            <p:nvPr/>
          </p:nvCxnSpPr>
          <p:spPr>
            <a:xfrm>
              <a:off x="2936082" y="4150519"/>
              <a:ext cx="63817" cy="7064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06" name="组合 105"/>
          <p:cNvGrpSpPr/>
          <p:nvPr/>
        </p:nvGrpSpPr>
        <p:grpSpPr>
          <a:xfrm>
            <a:off x="4370957" y="1493557"/>
            <a:ext cx="3047999" cy="70644"/>
            <a:chOff x="-48100" y="4150519"/>
            <a:chExt cx="3047999" cy="70644"/>
          </a:xfrm>
        </p:grpSpPr>
        <p:cxnSp>
          <p:nvCxnSpPr>
            <p:cNvPr id="107" name="直接连接符 106"/>
            <p:cNvCxnSpPr/>
            <p:nvPr/>
          </p:nvCxnSpPr>
          <p:spPr>
            <a:xfrm>
              <a:off x="-48100" y="4221163"/>
              <a:ext cx="3047999"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nvCxnSpPr>
          <p:spPr>
            <a:xfrm>
              <a:off x="2936082" y="4150519"/>
              <a:ext cx="63817" cy="7064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组合 113"/>
          <p:cNvGrpSpPr/>
          <p:nvPr/>
        </p:nvGrpSpPr>
        <p:grpSpPr>
          <a:xfrm>
            <a:off x="8239126" y="1082198"/>
            <a:ext cx="3047999" cy="70644"/>
            <a:chOff x="-48100" y="4150519"/>
            <a:chExt cx="3047999" cy="70644"/>
          </a:xfrm>
        </p:grpSpPr>
        <p:cxnSp>
          <p:nvCxnSpPr>
            <p:cNvPr id="115" name="直接连接符 114"/>
            <p:cNvCxnSpPr/>
            <p:nvPr/>
          </p:nvCxnSpPr>
          <p:spPr>
            <a:xfrm>
              <a:off x="-48100" y="4221163"/>
              <a:ext cx="3047999"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a:off x="2936082" y="4150519"/>
              <a:ext cx="63817" cy="70644"/>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120" name="标题 119"/>
          <p:cNvSpPr>
            <a:spLocks noGrp="1"/>
          </p:cNvSpPr>
          <p:nvPr>
            <p:ph type="title"/>
          </p:nvPr>
        </p:nvSpPr>
        <p:spPr>
          <a:xfrm>
            <a:off x="597866" y="495734"/>
            <a:ext cx="8026556" cy="486287"/>
          </a:xfrm>
        </p:spPr>
        <p:txBody>
          <a:bodyPr/>
          <a:lstStyle/>
          <a:p>
            <a:pPr>
              <a:lnSpc>
                <a:spcPct val="80000"/>
              </a:lnSpc>
            </a:pPr>
            <a:r>
              <a:rPr lang="en-US" altLang="zh-CN" dirty="0"/>
              <a:t>4.</a:t>
            </a:r>
            <a:r>
              <a:rPr lang="zh-CN" altLang="en-US" dirty="0"/>
              <a:t> 如何评价此次迪士尼收购福克斯的战略？</a:t>
            </a:r>
          </a:p>
        </p:txBody>
      </p:sp>
      <p:cxnSp>
        <p:nvCxnSpPr>
          <p:cNvPr id="124" name="直接连接符 123"/>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5" name="直接连接符 124"/>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126" name="组合 125"/>
          <p:cNvGrpSpPr/>
          <p:nvPr/>
        </p:nvGrpSpPr>
        <p:grpSpPr>
          <a:xfrm rot="10800000">
            <a:off x="695325" y="6318451"/>
            <a:ext cx="10793295" cy="3266"/>
            <a:chOff x="6831724" y="6292750"/>
            <a:chExt cx="10793295" cy="3266"/>
          </a:xfrm>
        </p:grpSpPr>
        <p:cxnSp>
          <p:nvCxnSpPr>
            <p:cNvPr id="127" name="直接连接符 126"/>
            <p:cNvCxnSpPr/>
            <p:nvPr/>
          </p:nvCxnSpPr>
          <p:spPr>
            <a:xfrm rot="10800000" flipH="1">
              <a:off x="6831724" y="6296016"/>
              <a:ext cx="10793295"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a:off x="6831724"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31" name="文本框 30"/>
          <p:cNvSpPr txBox="1"/>
          <p:nvPr/>
        </p:nvSpPr>
        <p:spPr>
          <a:xfrm>
            <a:off x="663834" y="2271158"/>
            <a:ext cx="2316480" cy="460375"/>
          </a:xfrm>
          <a:prstGeom prst="rect">
            <a:avLst/>
          </a:prstGeom>
          <a:noFill/>
        </p:spPr>
        <p:txBody>
          <a:bodyPr wrap="none" rtlCol="0">
            <a:spAutoFit/>
          </a:bodyPr>
          <a:lstStyle/>
          <a:p>
            <a:r>
              <a:rPr lang="zh-CN" altLang="en-US" sz="2400" b="1" dirty="0">
                <a:solidFill>
                  <a:schemeClr val="tx1">
                    <a:lumMod val="75000"/>
                    <a:lumOff val="25000"/>
                  </a:schemeClr>
                </a:solidFill>
              </a:rPr>
              <a:t>按战略的</a:t>
            </a:r>
            <a:r>
              <a:rPr lang="zh-CN" altLang="en-US" sz="2400" b="1" dirty="0">
                <a:solidFill>
                  <a:srgbClr val="C00000"/>
                </a:solidFill>
              </a:rPr>
              <a:t>领域</a:t>
            </a:r>
            <a:r>
              <a:rPr lang="zh-CN" altLang="en-US" sz="2400" b="1" dirty="0">
                <a:solidFill>
                  <a:schemeClr val="tx1">
                    <a:lumMod val="75000"/>
                    <a:lumOff val="25000"/>
                  </a:schemeClr>
                </a:solidFill>
              </a:rPr>
              <a:t>分</a:t>
            </a:r>
          </a:p>
        </p:txBody>
      </p:sp>
      <p:sp>
        <p:nvSpPr>
          <p:cNvPr id="32" name="矩形 31"/>
          <p:cNvSpPr/>
          <p:nvPr/>
        </p:nvSpPr>
        <p:spPr>
          <a:xfrm>
            <a:off x="663834" y="2857599"/>
            <a:ext cx="3651716" cy="2306955"/>
          </a:xfrm>
          <a:prstGeom prst="rect">
            <a:avLst/>
          </a:prstGeom>
        </p:spPr>
        <p:txBody>
          <a:bodyPr wrap="square">
            <a:spAutoFit/>
          </a:bodyPr>
          <a:lstStyle/>
          <a:p>
            <a:pPr marL="285750" indent="-285750">
              <a:buFont typeface="Arial" panose="020B0604020202020204" pitchFamily="34" charset="0"/>
              <a:buChar char="•"/>
            </a:pPr>
            <a:r>
              <a:rPr lang="zh-CN" altLang="en-US" b="1" dirty="0">
                <a:solidFill>
                  <a:srgbClr val="C00000"/>
                </a:solidFill>
              </a:rPr>
              <a:t>多样化战略</a:t>
            </a:r>
            <a:endParaRPr lang="en-US" altLang="zh-CN" b="1" dirty="0">
              <a:solidFill>
                <a:srgbClr val="C00000"/>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a:p>
            <a:pPr marL="285750" indent="-285750">
              <a:buFont typeface="Arial" panose="020B0604020202020204" pitchFamily="34" charset="0"/>
              <a:buChar char="•"/>
            </a:pPr>
            <a:r>
              <a:rPr lang="en-US" altLang="zh-CN" b="1" dirty="0">
                <a:solidFill>
                  <a:schemeClr val="tx1">
                    <a:lumMod val="75000"/>
                    <a:lumOff val="25000"/>
                  </a:schemeClr>
                </a:solidFill>
              </a:rPr>
              <a:t>Disney+</a:t>
            </a:r>
            <a:r>
              <a:rPr lang="zh-CN" altLang="en-US" b="1" dirty="0">
                <a:solidFill>
                  <a:schemeClr val="tx1">
                    <a:lumMod val="75000"/>
                    <a:lumOff val="25000"/>
                  </a:schemeClr>
                </a:solidFill>
              </a:rPr>
              <a:t>是迪士尼即将推出的新产品，本次收购很大程度上是在为这个新产品铺路，而这一个</a:t>
            </a:r>
            <a:r>
              <a:rPr lang="zh-CN" altLang="en-US" b="1" dirty="0">
                <a:solidFill>
                  <a:srgbClr val="C00000"/>
                </a:solidFill>
              </a:rPr>
              <a:t>新产品包含在迪士尼的多样化战略</a:t>
            </a:r>
            <a:r>
              <a:rPr lang="zh-CN" altLang="en-US" b="1" dirty="0">
                <a:solidFill>
                  <a:schemeClr val="tx1">
                    <a:lumMod val="75000"/>
                    <a:lumOff val="25000"/>
                  </a:schemeClr>
                </a:solidFill>
              </a:rPr>
              <a:t>里面</a:t>
            </a:r>
            <a:endParaRPr lang="en-US" altLang="zh-CN" b="1" dirty="0">
              <a:solidFill>
                <a:schemeClr val="tx1">
                  <a:lumMod val="75000"/>
                  <a:lumOff val="25000"/>
                </a:schemeClr>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sp>
        <p:nvSpPr>
          <p:cNvPr id="34" name="文本框 33"/>
          <p:cNvSpPr txBox="1"/>
          <p:nvPr/>
        </p:nvSpPr>
        <p:spPr>
          <a:xfrm>
            <a:off x="8212157" y="1323664"/>
            <a:ext cx="3165455" cy="830997"/>
          </a:xfrm>
          <a:prstGeom prst="rect">
            <a:avLst/>
          </a:prstGeom>
          <a:noFill/>
        </p:spPr>
        <p:txBody>
          <a:bodyPr wrap="square" rtlCol="0">
            <a:spAutoFit/>
          </a:bodyPr>
          <a:lstStyle/>
          <a:p>
            <a:r>
              <a:rPr lang="zh-CN" altLang="en-US" sz="2400" b="1">
                <a:solidFill>
                  <a:schemeClr val="tx1">
                    <a:lumMod val="75000"/>
                    <a:lumOff val="25000"/>
                  </a:schemeClr>
                </a:solidFill>
              </a:rPr>
              <a:t>按战略对市场环境变化的</a:t>
            </a:r>
            <a:r>
              <a:rPr lang="zh-CN" altLang="en-US" sz="2400" b="1">
                <a:solidFill>
                  <a:srgbClr val="C00000"/>
                </a:solidFill>
              </a:rPr>
              <a:t>适应程度</a:t>
            </a:r>
            <a:r>
              <a:rPr lang="zh-CN" altLang="en-US" sz="2400" b="1">
                <a:solidFill>
                  <a:schemeClr val="tx1">
                    <a:lumMod val="75000"/>
                    <a:lumOff val="25000"/>
                  </a:schemeClr>
                </a:solidFill>
              </a:rPr>
              <a:t>分</a:t>
            </a:r>
            <a:endParaRPr lang="zh-CN" altLang="en-US" sz="2400" b="1" dirty="0">
              <a:solidFill>
                <a:schemeClr val="tx1">
                  <a:lumMod val="75000"/>
                  <a:lumOff val="25000"/>
                </a:schemeClr>
              </a:solidFill>
            </a:endParaRPr>
          </a:p>
        </p:txBody>
      </p:sp>
      <p:sp>
        <p:nvSpPr>
          <p:cNvPr id="35" name="矩形 34"/>
          <p:cNvSpPr/>
          <p:nvPr/>
        </p:nvSpPr>
        <p:spPr>
          <a:xfrm>
            <a:off x="8123408" y="2218339"/>
            <a:ext cx="3651716" cy="1753235"/>
          </a:xfrm>
          <a:prstGeom prst="rect">
            <a:avLst/>
          </a:prstGeom>
        </p:spPr>
        <p:txBody>
          <a:bodyPr wrap="square">
            <a:spAutoFit/>
          </a:bodyPr>
          <a:lstStyle/>
          <a:p>
            <a:pPr marL="285750" indent="-285750">
              <a:buFont typeface="Arial" panose="020B0604020202020204" pitchFamily="34" charset="0"/>
              <a:buChar char="•"/>
            </a:pPr>
            <a:r>
              <a:rPr lang="zh-CN" altLang="en-US" b="1" dirty="0">
                <a:solidFill>
                  <a:srgbClr val="C00000"/>
                </a:solidFill>
              </a:rPr>
              <a:t>进攻战略</a:t>
            </a:r>
            <a:endParaRPr lang="en-US" altLang="zh-CN" b="1" dirty="0">
              <a:solidFill>
                <a:srgbClr val="C00000"/>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a:p>
            <a:pPr marL="285750" indent="-285750">
              <a:buFont typeface="Arial" panose="020B0604020202020204" pitchFamily="34" charset="0"/>
              <a:buChar char="•"/>
            </a:pPr>
            <a:r>
              <a:rPr lang="zh-CN" altLang="en-US" b="1" dirty="0">
                <a:solidFill>
                  <a:schemeClr val="tx1">
                    <a:lumMod val="75000"/>
                    <a:lumOff val="25000"/>
                  </a:schemeClr>
                </a:solidFill>
              </a:rPr>
              <a:t>进攻战略的特点是企业不断地开发新产品和新市场，力图</a:t>
            </a:r>
            <a:r>
              <a:rPr lang="zh-CN" altLang="en-US" b="1" dirty="0">
                <a:solidFill>
                  <a:srgbClr val="C00000"/>
                </a:solidFill>
              </a:rPr>
              <a:t>掌握市场竞争的主动权</a:t>
            </a:r>
            <a:r>
              <a:rPr lang="zh-CN" altLang="en-US" b="1" dirty="0">
                <a:solidFill>
                  <a:schemeClr val="tx1">
                    <a:lumMod val="75000"/>
                    <a:lumOff val="25000"/>
                  </a:schemeClr>
                </a:solidFill>
              </a:rPr>
              <a:t>，不断地提高市场占有率。</a:t>
            </a:r>
            <a:endParaRPr lang="en-US" altLang="zh-CN" b="1" dirty="0">
              <a:solidFill>
                <a:schemeClr val="tx1">
                  <a:lumMod val="75000"/>
                  <a:lumOff val="25000"/>
                </a:schemeClr>
              </a:solidFill>
            </a:endParaRPr>
          </a:p>
        </p:txBody>
      </p:sp>
      <p:pic>
        <p:nvPicPr>
          <p:cNvPr id="5" name="图片 4"/>
          <p:cNvPicPr>
            <a:picLocks noChangeAspect="1"/>
          </p:cNvPicPr>
          <p:nvPr/>
        </p:nvPicPr>
        <p:blipFill>
          <a:blip r:embed="rId2"/>
          <a:stretch>
            <a:fillRect/>
          </a:stretch>
        </p:blipFill>
        <p:spPr>
          <a:xfrm>
            <a:off x="8212157" y="4011761"/>
            <a:ext cx="3797300" cy="213360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wipe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标题 31"/>
          <p:cNvSpPr>
            <a:spLocks noGrp="1"/>
          </p:cNvSpPr>
          <p:nvPr>
            <p:ph type="title"/>
          </p:nvPr>
        </p:nvSpPr>
        <p:spPr>
          <a:xfrm>
            <a:off x="589240" y="495734"/>
            <a:ext cx="8847294" cy="486287"/>
          </a:xfrm>
        </p:spPr>
        <p:txBody>
          <a:bodyPr/>
          <a:lstStyle/>
          <a:p>
            <a:pPr>
              <a:lnSpc>
                <a:spcPct val="80000"/>
              </a:lnSpc>
            </a:pPr>
            <a:r>
              <a:rPr lang="en-US" altLang="zh-CN" dirty="0"/>
              <a:t>5.</a:t>
            </a:r>
            <a:r>
              <a:rPr lang="zh-CN" altLang="en-US" dirty="0"/>
              <a:t> 如何以战略环境来分析本次收购战略的制定？</a:t>
            </a:r>
          </a:p>
        </p:txBody>
      </p:sp>
      <p:sp>
        <p:nvSpPr>
          <p:cNvPr id="3" name="任意多边形: 形状 2"/>
          <p:cNvSpPr/>
          <p:nvPr/>
        </p:nvSpPr>
        <p:spPr>
          <a:xfrm>
            <a:off x="923261" y="2276299"/>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4" name="矩形 3"/>
          <p:cNvSpPr/>
          <p:nvPr/>
        </p:nvSpPr>
        <p:spPr>
          <a:xfrm>
            <a:off x="939418" y="2817936"/>
            <a:ext cx="3765623" cy="2308324"/>
          </a:xfrm>
          <a:prstGeom prst="rect">
            <a:avLst/>
          </a:prstGeom>
        </p:spPr>
        <p:txBody>
          <a:bodyPr wrap="square">
            <a:spAutoFit/>
          </a:bodyPr>
          <a:lstStyle/>
          <a:p>
            <a:pPr marL="285750" indent="-285750">
              <a:buFont typeface="Arial" panose="020B0604020202020204" pitchFamily="34" charset="0"/>
              <a:buChar char="•"/>
            </a:pPr>
            <a:r>
              <a:rPr lang="zh-CN" altLang="zh-CN" b="1" dirty="0">
                <a:solidFill>
                  <a:schemeClr val="tx1">
                    <a:lumMod val="75000"/>
                    <a:lumOff val="25000"/>
                  </a:schemeClr>
                </a:solidFill>
              </a:rPr>
              <a:t>如今的市场状况是</a:t>
            </a:r>
            <a:r>
              <a:rPr lang="zh-CN" altLang="zh-CN" b="1" dirty="0">
                <a:solidFill>
                  <a:srgbClr val="C00000"/>
                </a:solidFill>
              </a:rPr>
              <a:t>流媒体平台的兴起</a:t>
            </a:r>
            <a:r>
              <a:rPr lang="zh-CN" altLang="zh-CN" b="1" dirty="0">
                <a:solidFill>
                  <a:schemeClr val="tx1">
                    <a:lumMod val="75000"/>
                    <a:lumOff val="25000"/>
                  </a:schemeClr>
                </a:solidFill>
              </a:rPr>
              <a:t>，因此，迪士尼迫切的想要实行对于流媒体的扩张。如今，有线电视台市场不断被 </a:t>
            </a:r>
            <a:r>
              <a:rPr lang="en-US" altLang="zh-CN" b="1" dirty="0">
                <a:solidFill>
                  <a:schemeClr val="tx1">
                    <a:lumMod val="75000"/>
                    <a:lumOff val="25000"/>
                  </a:schemeClr>
                </a:solidFill>
              </a:rPr>
              <a:t>Netflix </a:t>
            </a:r>
            <a:r>
              <a:rPr lang="zh-CN" altLang="zh-CN" b="1" dirty="0">
                <a:solidFill>
                  <a:schemeClr val="tx1">
                    <a:lumMod val="75000"/>
                    <a:lumOff val="25000"/>
                  </a:schemeClr>
                </a:solidFill>
              </a:rPr>
              <a:t>这样的流媒体蚕食，大量美国人开设</a:t>
            </a:r>
            <a:r>
              <a:rPr lang="en-US" altLang="zh-CN" b="1" dirty="0">
                <a:solidFill>
                  <a:schemeClr val="tx1">
                    <a:lumMod val="75000"/>
                    <a:lumOff val="25000"/>
                  </a:schemeClr>
                </a:solidFill>
              </a:rPr>
              <a:t> Netflix </a:t>
            </a:r>
            <a:r>
              <a:rPr lang="zh-CN" altLang="zh-CN" b="1" dirty="0">
                <a:solidFill>
                  <a:schemeClr val="tx1">
                    <a:lumMod val="75000"/>
                    <a:lumOff val="25000"/>
                  </a:schemeClr>
                </a:solidFill>
              </a:rPr>
              <a:t>账号，不愿意再为有线电视续费。</a:t>
            </a: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sp>
        <p:nvSpPr>
          <p:cNvPr id="5" name="文本框 4"/>
          <p:cNvSpPr txBox="1"/>
          <p:nvPr/>
        </p:nvSpPr>
        <p:spPr>
          <a:xfrm>
            <a:off x="1302887" y="2276299"/>
            <a:ext cx="1210588" cy="400110"/>
          </a:xfrm>
          <a:prstGeom prst="rect">
            <a:avLst/>
          </a:prstGeom>
          <a:noFill/>
        </p:spPr>
        <p:txBody>
          <a:bodyPr wrap="none" rtlCol="0">
            <a:spAutoFit/>
          </a:bodyPr>
          <a:lstStyle/>
          <a:p>
            <a:r>
              <a:rPr lang="zh-CN" altLang="en-US" sz="2000" b="1" dirty="0">
                <a:solidFill>
                  <a:schemeClr val="tx1">
                    <a:lumMod val="75000"/>
                    <a:lumOff val="25000"/>
                  </a:schemeClr>
                </a:solidFill>
              </a:rPr>
              <a:t>市场状况</a:t>
            </a:r>
          </a:p>
        </p:txBody>
      </p:sp>
      <p:cxnSp>
        <p:nvCxnSpPr>
          <p:cNvPr id="10" name="直接连接符 9"/>
          <p:cNvCxnSpPr/>
          <p:nvPr/>
        </p:nvCxnSpPr>
        <p:spPr>
          <a:xfrm>
            <a:off x="1219057" y="982021"/>
            <a:ext cx="1011238"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1" name="图形 13" descr="火箭"/>
          <p:cNvGrpSpPr/>
          <p:nvPr/>
        </p:nvGrpSpPr>
        <p:grpSpPr>
          <a:xfrm>
            <a:off x="1202822" y="1131235"/>
            <a:ext cx="770358" cy="866008"/>
            <a:chOff x="5638800" y="2971800"/>
            <a:chExt cx="914400" cy="914400"/>
          </a:xfrm>
          <a:solidFill>
            <a:schemeClr val="tx1">
              <a:lumMod val="75000"/>
              <a:lumOff val="25000"/>
            </a:schemeClr>
          </a:solidFill>
        </p:grpSpPr>
        <p:sp>
          <p:nvSpPr>
            <p:cNvPr id="22" name="任意多边形: 形状 21"/>
            <p:cNvSpPr/>
            <p:nvPr/>
          </p:nvSpPr>
          <p:spPr>
            <a:xfrm>
              <a:off x="6304598" y="3046768"/>
              <a:ext cx="171450" cy="161925"/>
            </a:xfrm>
            <a:custGeom>
              <a:avLst/>
              <a:gdLst>
                <a:gd name="connsiteX0" fmla="*/ 170498 w 171450"/>
                <a:gd name="connsiteY0" fmla="*/ 5042 h 161925"/>
                <a:gd name="connsiteX1" fmla="*/ 0 w 171450"/>
                <a:gd name="connsiteY1" fmla="*/ 25997 h 161925"/>
                <a:gd name="connsiteX2" fmla="*/ 78105 w 171450"/>
                <a:gd name="connsiteY2" fmla="*/ 87910 h 161925"/>
                <a:gd name="connsiteX3" fmla="*/ 140970 w 171450"/>
                <a:gd name="connsiteY3" fmla="*/ 167920 h 161925"/>
                <a:gd name="connsiteX4" fmla="*/ 170498 w 171450"/>
                <a:gd name="connsiteY4" fmla="*/ 5042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61925">
                  <a:moveTo>
                    <a:pt x="170498" y="5042"/>
                  </a:moveTo>
                  <a:cubicBezTo>
                    <a:pt x="157163" y="-8293"/>
                    <a:pt x="71438" y="6947"/>
                    <a:pt x="0" y="25997"/>
                  </a:cubicBezTo>
                  <a:cubicBezTo>
                    <a:pt x="25717" y="41237"/>
                    <a:pt x="52388" y="62192"/>
                    <a:pt x="78105" y="87910"/>
                  </a:cubicBezTo>
                  <a:cubicBezTo>
                    <a:pt x="104775" y="114580"/>
                    <a:pt x="125730" y="141250"/>
                    <a:pt x="140970" y="167920"/>
                  </a:cubicBezTo>
                  <a:cubicBezTo>
                    <a:pt x="160020" y="94577"/>
                    <a:pt x="184785" y="18377"/>
                    <a:pt x="170498" y="5042"/>
                  </a:cubicBezTo>
                  <a:close/>
                </a:path>
              </a:pathLst>
            </a:custGeom>
            <a:grpFill/>
            <a:ln w="9525" cap="flat">
              <a:noFill/>
              <a:prstDash val="solid"/>
              <a:miter/>
            </a:ln>
          </p:spPr>
          <p:txBody>
            <a:bodyPr rtlCol="0" anchor="ctr"/>
            <a:lstStyle/>
            <a:p>
              <a:endParaRPr lang="zh-CN" altLang="en-US"/>
            </a:p>
          </p:txBody>
        </p:sp>
        <p:sp>
          <p:nvSpPr>
            <p:cNvPr id="23" name="任意多边形: 形状 22"/>
            <p:cNvSpPr/>
            <p:nvPr/>
          </p:nvSpPr>
          <p:spPr>
            <a:xfrm>
              <a:off x="5712207" y="3308628"/>
              <a:ext cx="228600" cy="219075"/>
            </a:xfrm>
            <a:custGeom>
              <a:avLst/>
              <a:gdLst>
                <a:gd name="connsiteX0" fmla="*/ 232346 w 228600"/>
                <a:gd name="connsiteY0" fmla="*/ 14645 h 219075"/>
                <a:gd name="connsiteX1" fmla="*/ 199961 w 228600"/>
                <a:gd name="connsiteY1" fmla="*/ 2262 h 219075"/>
                <a:gd name="connsiteX2" fmla="*/ 161861 w 228600"/>
                <a:gd name="connsiteY2" fmla="*/ 9882 h 219075"/>
                <a:gd name="connsiteX3" fmla="*/ 10413 w 228600"/>
                <a:gd name="connsiteY3" fmla="*/ 161330 h 219075"/>
                <a:gd name="connsiteX4" fmla="*/ 42798 w 228600"/>
                <a:gd name="connsiteY4" fmla="*/ 221337 h 219075"/>
                <a:gd name="connsiteX5" fmla="*/ 169481 w 228600"/>
                <a:gd name="connsiteY5" fmla="*/ 192762 h 219075"/>
                <a:gd name="connsiteX6" fmla="*/ 232346 w 228600"/>
                <a:gd name="connsiteY6" fmla="*/ 1464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600" h="219075">
                  <a:moveTo>
                    <a:pt x="232346" y="14645"/>
                  </a:moveTo>
                  <a:lnTo>
                    <a:pt x="199961" y="2262"/>
                  </a:lnTo>
                  <a:cubicBezTo>
                    <a:pt x="186626" y="-2500"/>
                    <a:pt x="172338" y="357"/>
                    <a:pt x="161861" y="9882"/>
                  </a:cubicBezTo>
                  <a:lnTo>
                    <a:pt x="10413" y="161330"/>
                  </a:lnTo>
                  <a:cubicBezTo>
                    <a:pt x="-14352" y="186095"/>
                    <a:pt x="8508" y="228957"/>
                    <a:pt x="42798" y="221337"/>
                  </a:cubicBezTo>
                  <a:lnTo>
                    <a:pt x="169481" y="192762"/>
                  </a:lnTo>
                  <a:cubicBezTo>
                    <a:pt x="179958" y="145137"/>
                    <a:pt x="197103" y="81320"/>
                    <a:pt x="232346" y="14645"/>
                  </a:cubicBezTo>
                  <a:close/>
                </a:path>
              </a:pathLst>
            </a:custGeom>
            <a:grpFill/>
            <a:ln w="9525" cap="flat">
              <a:noFill/>
              <a:prstDash val="solid"/>
              <a:miter/>
            </a:ln>
          </p:spPr>
          <p:txBody>
            <a:bodyPr rtlCol="0" anchor="ctr"/>
            <a:lstStyle/>
            <a:p>
              <a:endParaRPr lang="zh-CN" altLang="en-US"/>
            </a:p>
          </p:txBody>
        </p:sp>
        <p:sp>
          <p:nvSpPr>
            <p:cNvPr id="24" name="任意多边形: 形状 23"/>
            <p:cNvSpPr/>
            <p:nvPr/>
          </p:nvSpPr>
          <p:spPr>
            <a:xfrm>
              <a:off x="5992218" y="3571875"/>
              <a:ext cx="219075" cy="238125"/>
            </a:xfrm>
            <a:custGeom>
              <a:avLst/>
              <a:gdLst>
                <a:gd name="connsiteX0" fmla="*/ 204747 w 219075"/>
                <a:gd name="connsiteY0" fmla="*/ 0 h 238125"/>
                <a:gd name="connsiteX1" fmla="*/ 30439 w 219075"/>
                <a:gd name="connsiteY1" fmla="*/ 60960 h 238125"/>
                <a:gd name="connsiteX2" fmla="*/ 912 w 219075"/>
                <a:gd name="connsiteY2" fmla="*/ 196215 h 238125"/>
                <a:gd name="connsiteX3" fmla="*/ 60919 w 219075"/>
                <a:gd name="connsiteY3" fmla="*/ 228600 h 238125"/>
                <a:gd name="connsiteX4" fmla="*/ 212367 w 219075"/>
                <a:gd name="connsiteY4" fmla="*/ 77152 h 238125"/>
                <a:gd name="connsiteX5" fmla="*/ 219987 w 219075"/>
                <a:gd name="connsiteY5" fmla="*/ 39052 h 238125"/>
                <a:gd name="connsiteX6" fmla="*/ 204747 w 219075"/>
                <a:gd name="connsiteY6" fmla="*/ 0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238125">
                  <a:moveTo>
                    <a:pt x="204747" y="0"/>
                  </a:moveTo>
                  <a:cubicBezTo>
                    <a:pt x="140929" y="33338"/>
                    <a:pt x="79969" y="51435"/>
                    <a:pt x="30439" y="60960"/>
                  </a:cubicBezTo>
                  <a:lnTo>
                    <a:pt x="912" y="196215"/>
                  </a:lnTo>
                  <a:cubicBezTo>
                    <a:pt x="-6708" y="230505"/>
                    <a:pt x="35202" y="254317"/>
                    <a:pt x="60919" y="228600"/>
                  </a:cubicBezTo>
                  <a:lnTo>
                    <a:pt x="212367" y="77152"/>
                  </a:lnTo>
                  <a:cubicBezTo>
                    <a:pt x="221892" y="67627"/>
                    <a:pt x="225702" y="52388"/>
                    <a:pt x="219987" y="39052"/>
                  </a:cubicBezTo>
                  <a:lnTo>
                    <a:pt x="204747" y="0"/>
                  </a:lnTo>
                  <a:close/>
                </a:path>
              </a:pathLst>
            </a:custGeom>
            <a:grpFill/>
            <a:ln w="9525" cap="flat">
              <a:noFill/>
              <a:prstDash val="solid"/>
              <a:miter/>
            </a:ln>
          </p:spPr>
          <p:txBody>
            <a:bodyPr rtlCol="0" anchor="ctr"/>
            <a:lstStyle/>
            <a:p>
              <a:endParaRPr lang="zh-CN" altLang="en-US"/>
            </a:p>
          </p:txBody>
        </p:sp>
        <p:sp>
          <p:nvSpPr>
            <p:cNvPr id="25" name="任意多边形: 形状 24"/>
            <p:cNvSpPr/>
            <p:nvPr/>
          </p:nvSpPr>
          <p:spPr>
            <a:xfrm>
              <a:off x="5915025" y="3089910"/>
              <a:ext cx="504825" cy="504825"/>
            </a:xfrm>
            <a:custGeom>
              <a:avLst/>
              <a:gdLst>
                <a:gd name="connsiteX0" fmla="*/ 338138 w 504825"/>
                <a:gd name="connsiteY0" fmla="*/ 0 h 504825"/>
                <a:gd name="connsiteX1" fmla="*/ 156210 w 504825"/>
                <a:gd name="connsiteY1" fmla="*/ 123825 h 504825"/>
                <a:gd name="connsiteX2" fmla="*/ 0 w 504825"/>
                <a:gd name="connsiteY2" fmla="*/ 452438 h 504825"/>
                <a:gd name="connsiteX3" fmla="*/ 59055 w 504825"/>
                <a:gd name="connsiteY3" fmla="*/ 511493 h 504825"/>
                <a:gd name="connsiteX4" fmla="*/ 388620 w 504825"/>
                <a:gd name="connsiteY4" fmla="*/ 356235 h 504825"/>
                <a:gd name="connsiteX5" fmla="*/ 512445 w 504825"/>
                <a:gd name="connsiteY5" fmla="*/ 175260 h 504825"/>
                <a:gd name="connsiteX6" fmla="*/ 440055 w 504825"/>
                <a:gd name="connsiteY6" fmla="*/ 70485 h 504825"/>
                <a:gd name="connsiteX7" fmla="*/ 338138 w 504825"/>
                <a:gd name="connsiteY7" fmla="*/ 0 h 504825"/>
                <a:gd name="connsiteX8" fmla="*/ 386715 w 504825"/>
                <a:gd name="connsiteY8" fmla="*/ 205740 h 504825"/>
                <a:gd name="connsiteX9" fmla="*/ 305753 w 504825"/>
                <a:gd name="connsiteY9" fmla="*/ 205740 h 504825"/>
                <a:gd name="connsiteX10" fmla="*/ 305753 w 504825"/>
                <a:gd name="connsiteY10" fmla="*/ 124778 h 504825"/>
                <a:gd name="connsiteX11" fmla="*/ 386715 w 504825"/>
                <a:gd name="connsiteY11" fmla="*/ 124778 h 504825"/>
                <a:gd name="connsiteX12" fmla="*/ 386715 w 504825"/>
                <a:gd name="connsiteY12" fmla="*/ 20574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4825" h="504825">
                  <a:moveTo>
                    <a:pt x="338138" y="0"/>
                  </a:moveTo>
                  <a:cubicBezTo>
                    <a:pt x="281940" y="22860"/>
                    <a:pt x="218123" y="61913"/>
                    <a:pt x="156210" y="123825"/>
                  </a:cubicBezTo>
                  <a:cubicBezTo>
                    <a:pt x="42863" y="237173"/>
                    <a:pt x="9525" y="374333"/>
                    <a:pt x="0" y="452438"/>
                  </a:cubicBezTo>
                  <a:lnTo>
                    <a:pt x="59055" y="511493"/>
                  </a:lnTo>
                  <a:cubicBezTo>
                    <a:pt x="137160" y="501968"/>
                    <a:pt x="275273" y="469583"/>
                    <a:pt x="388620" y="356235"/>
                  </a:cubicBezTo>
                  <a:cubicBezTo>
                    <a:pt x="450533" y="294323"/>
                    <a:pt x="489585" y="231458"/>
                    <a:pt x="512445" y="175260"/>
                  </a:cubicBezTo>
                  <a:cubicBezTo>
                    <a:pt x="500063" y="143828"/>
                    <a:pt x="475298" y="106680"/>
                    <a:pt x="440055" y="70485"/>
                  </a:cubicBezTo>
                  <a:cubicBezTo>
                    <a:pt x="405765" y="37147"/>
                    <a:pt x="369570" y="12383"/>
                    <a:pt x="338138" y="0"/>
                  </a:cubicBezTo>
                  <a:close/>
                  <a:moveTo>
                    <a:pt x="386715" y="205740"/>
                  </a:moveTo>
                  <a:cubicBezTo>
                    <a:pt x="364808" y="227648"/>
                    <a:pt x="328613" y="227648"/>
                    <a:pt x="305753" y="205740"/>
                  </a:cubicBezTo>
                  <a:cubicBezTo>
                    <a:pt x="283845" y="183833"/>
                    <a:pt x="283845" y="147638"/>
                    <a:pt x="305753" y="124778"/>
                  </a:cubicBezTo>
                  <a:cubicBezTo>
                    <a:pt x="327660" y="102870"/>
                    <a:pt x="363855" y="102870"/>
                    <a:pt x="386715" y="124778"/>
                  </a:cubicBezTo>
                  <a:cubicBezTo>
                    <a:pt x="408623" y="147638"/>
                    <a:pt x="408623" y="183833"/>
                    <a:pt x="386715" y="205740"/>
                  </a:cubicBezTo>
                  <a:close/>
                </a:path>
              </a:pathLst>
            </a:custGeom>
            <a:grpFill/>
            <a:ln w="9525" cap="flat">
              <a:noFill/>
              <a:prstDash val="solid"/>
              <a:miter/>
            </a:ln>
          </p:spPr>
          <p:txBody>
            <a:bodyPr rtlCol="0" anchor="ctr"/>
            <a:lstStyle/>
            <a:p>
              <a:endParaRPr lang="zh-CN" altLang="en-US"/>
            </a:p>
          </p:txBody>
        </p:sp>
        <p:sp>
          <p:nvSpPr>
            <p:cNvPr id="26" name="任意多边形: 形状 25"/>
            <p:cNvSpPr/>
            <p:nvPr/>
          </p:nvSpPr>
          <p:spPr>
            <a:xfrm>
              <a:off x="5802838" y="3577927"/>
              <a:ext cx="133350" cy="133350"/>
            </a:xfrm>
            <a:custGeom>
              <a:avLst/>
              <a:gdLst>
                <a:gd name="connsiteX0" fmla="*/ 111235 w 133350"/>
                <a:gd name="connsiteY0" fmla="*/ 24428 h 133350"/>
                <a:gd name="connsiteX1" fmla="*/ 66467 w 133350"/>
                <a:gd name="connsiteY1" fmla="*/ 14903 h 133350"/>
                <a:gd name="connsiteX2" fmla="*/ 2650 w 133350"/>
                <a:gd name="connsiteY2" fmla="*/ 133013 h 133350"/>
                <a:gd name="connsiteX3" fmla="*/ 120760 w 133350"/>
                <a:gd name="connsiteY3" fmla="*/ 69195 h 133350"/>
                <a:gd name="connsiteX4" fmla="*/ 111235 w 133350"/>
                <a:gd name="connsiteY4" fmla="*/ 24428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1235" y="24428"/>
                  </a:moveTo>
                  <a:cubicBezTo>
                    <a:pt x="95995" y="9188"/>
                    <a:pt x="97900" y="-16530"/>
                    <a:pt x="66467" y="14903"/>
                  </a:cubicBezTo>
                  <a:cubicBezTo>
                    <a:pt x="35035" y="46335"/>
                    <a:pt x="-11638" y="117773"/>
                    <a:pt x="2650" y="133013"/>
                  </a:cubicBezTo>
                  <a:cubicBezTo>
                    <a:pt x="17890" y="148253"/>
                    <a:pt x="89327" y="100628"/>
                    <a:pt x="120760" y="69195"/>
                  </a:cubicBezTo>
                  <a:cubicBezTo>
                    <a:pt x="152192" y="36810"/>
                    <a:pt x="126475" y="38715"/>
                    <a:pt x="111235" y="24428"/>
                  </a:cubicBezTo>
                  <a:close/>
                </a:path>
              </a:pathLst>
            </a:custGeom>
            <a:grpFill/>
            <a:ln w="9525" cap="flat">
              <a:noFill/>
              <a:prstDash val="solid"/>
              <a:miter/>
            </a:ln>
          </p:spPr>
          <p:txBody>
            <a:bodyPr rtlCol="0" anchor="ctr"/>
            <a:lstStyle/>
            <a:p>
              <a:endParaRPr lang="zh-CN" altLang="en-US"/>
            </a:p>
          </p:txBody>
        </p:sp>
      </p:gr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152274" y="1231410"/>
            <a:ext cx="2347537"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kumimoji="1" lang="zh-CN" altLang="en-US" sz="2400" b="1" dirty="0">
                <a:solidFill>
                  <a:srgbClr val="C00000"/>
                </a:solidFill>
              </a:rPr>
              <a:t>外部</a:t>
            </a:r>
            <a:r>
              <a:rPr kumimoji="1" lang="zh-CN" altLang="en-US" sz="2400" b="1">
                <a:solidFill>
                  <a:srgbClr val="C00000"/>
                </a:solidFill>
              </a:rPr>
              <a:t>环境</a:t>
            </a:r>
            <a:r>
              <a:rPr kumimoji="1" lang="zh-CN" altLang="en-US" sz="2400" b="1"/>
              <a:t>的分析</a:t>
            </a:r>
          </a:p>
        </p:txBody>
      </p:sp>
      <p:sp>
        <p:nvSpPr>
          <p:cNvPr id="27" name="矩形 26"/>
          <p:cNvSpPr/>
          <p:nvPr/>
        </p:nvSpPr>
        <p:spPr>
          <a:xfrm>
            <a:off x="5426935" y="2676409"/>
            <a:ext cx="5221870" cy="3693319"/>
          </a:xfrm>
          <a:prstGeom prst="rect">
            <a:avLst/>
          </a:prstGeom>
        </p:spPr>
        <p:txBody>
          <a:bodyPr wrap="square">
            <a:spAutoFit/>
          </a:bodyPr>
          <a:lstStyle/>
          <a:p>
            <a:pPr marL="285750" indent="-285750">
              <a:buFont typeface="Arial" panose="020B0604020202020204" pitchFamily="34" charset="0"/>
              <a:buChar char="•"/>
            </a:pPr>
            <a:r>
              <a:rPr lang="zh-CN" altLang="en-US" b="1" dirty="0">
                <a:solidFill>
                  <a:schemeClr val="tx1">
                    <a:lumMod val="75000"/>
                    <a:lumOff val="25000"/>
                  </a:schemeClr>
                </a:solidFill>
              </a:rPr>
              <a:t>根据迪士尼发布 的</a:t>
            </a:r>
            <a:r>
              <a:rPr lang="en-US" altLang="zh-CN" b="1" dirty="0">
                <a:solidFill>
                  <a:schemeClr val="tx1">
                    <a:lumMod val="75000"/>
                    <a:lumOff val="25000"/>
                  </a:schemeClr>
                </a:solidFill>
              </a:rPr>
              <a:t>2018 </a:t>
            </a:r>
            <a:r>
              <a:rPr lang="zh-CN" altLang="en-US" b="1" dirty="0">
                <a:solidFill>
                  <a:schemeClr val="tx1">
                    <a:lumMod val="75000"/>
                    <a:lumOff val="25000"/>
                  </a:schemeClr>
                </a:solidFill>
              </a:rPr>
              <a:t>财年第二季度财报。营收 </a:t>
            </a:r>
            <a:r>
              <a:rPr lang="en-US" altLang="zh-CN" b="1" dirty="0">
                <a:solidFill>
                  <a:schemeClr val="tx1">
                    <a:lumMod val="75000"/>
                    <a:lumOff val="25000"/>
                  </a:schemeClr>
                </a:solidFill>
              </a:rPr>
              <a:t>145.48 </a:t>
            </a:r>
            <a:r>
              <a:rPr lang="zh-CN" altLang="en-US" b="1" dirty="0">
                <a:solidFill>
                  <a:schemeClr val="tx1">
                    <a:lumMod val="75000"/>
                    <a:lumOff val="25000"/>
                  </a:schemeClr>
                </a:solidFill>
              </a:rPr>
              <a:t>亿美元，其中</a:t>
            </a:r>
            <a:r>
              <a:rPr lang="zh-CN" altLang="en-US" b="1" dirty="0">
                <a:solidFill>
                  <a:srgbClr val="C00000"/>
                </a:solidFill>
              </a:rPr>
              <a:t>占比最大的是网络媒体业务</a:t>
            </a:r>
            <a:r>
              <a:rPr lang="zh-CN" altLang="en-US" b="1" dirty="0">
                <a:solidFill>
                  <a:schemeClr val="tx1">
                    <a:lumMod val="75000"/>
                    <a:lumOff val="25000"/>
                  </a:schemeClr>
                </a:solidFill>
              </a:rPr>
              <a:t>，包括了</a:t>
            </a:r>
            <a:r>
              <a:rPr lang="en-US" altLang="zh-CN" b="1" dirty="0">
                <a:solidFill>
                  <a:schemeClr val="tx1">
                    <a:lumMod val="75000"/>
                    <a:lumOff val="25000"/>
                  </a:schemeClr>
                </a:solidFill>
              </a:rPr>
              <a:t>ABC</a:t>
            </a:r>
            <a:r>
              <a:rPr lang="zh-CN" altLang="en-US" b="1" dirty="0">
                <a:solidFill>
                  <a:schemeClr val="tx1">
                    <a:lumMod val="75000"/>
                    <a:lumOff val="25000"/>
                  </a:schemeClr>
                </a:solidFill>
              </a:rPr>
              <a:t>（美国广播公司）、迪士尼频道和 </a:t>
            </a:r>
            <a:r>
              <a:rPr lang="en-US" altLang="zh-CN" b="1" dirty="0">
                <a:solidFill>
                  <a:schemeClr val="tx1">
                    <a:lumMod val="75000"/>
                    <a:lumOff val="25000"/>
                  </a:schemeClr>
                </a:solidFill>
              </a:rPr>
              <a:t>Freeform </a:t>
            </a:r>
            <a:r>
              <a:rPr lang="zh-CN" altLang="en-US" b="1" dirty="0">
                <a:solidFill>
                  <a:schemeClr val="tx1">
                    <a:lumMod val="75000"/>
                    <a:lumOff val="25000"/>
                  </a:schemeClr>
                </a:solidFill>
              </a:rPr>
              <a:t>电视网、迪士尼数字网络等。一个不容忽视的事实是，</a:t>
            </a:r>
            <a:r>
              <a:rPr lang="zh-CN" altLang="en-US" b="1" dirty="0">
                <a:solidFill>
                  <a:srgbClr val="C00000"/>
                </a:solidFill>
              </a:rPr>
              <a:t>一向以主题公园与动画电影而闻名世界的迪士尼，收入的最大来源却是网络媒体</a:t>
            </a:r>
            <a:r>
              <a:rPr lang="zh-CN" altLang="en-US" b="1" dirty="0">
                <a:solidFill>
                  <a:schemeClr val="tx1">
                    <a:lumMod val="75000"/>
                    <a:lumOff val="25000"/>
                  </a:schemeClr>
                </a:solidFill>
              </a:rPr>
              <a:t>。所以，迪士尼启动收购福克斯，更是扩展了其网络媒体的资源储备。若交易成行，迪士尼将一举成为最大的电视内容制作商，重振该公司陷入困境的电视业务，显著提高在国外市场的影响力。</a:t>
            </a:r>
          </a:p>
          <a:p>
            <a:pPr marL="285750" indent="-285750">
              <a:buFont typeface="Arial" panose="020B0604020202020204" pitchFamily="34" charset="0"/>
              <a:buChar char="•"/>
            </a:pPr>
            <a:endParaRPr lang="zh-CN" altLang="en-US" b="1" dirty="0">
              <a:solidFill>
                <a:schemeClr val="tx1">
                  <a:lumMod val="75000"/>
                  <a:lumOff val="25000"/>
                </a:schemeClr>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spTree>
  </p:cSld>
  <p:clrMapOvr>
    <a:masterClrMapping/>
  </p:clrMapOvr>
  <p:transition spd="slow">
    <p:wipe dir="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标题 31"/>
          <p:cNvSpPr>
            <a:spLocks noGrp="1"/>
          </p:cNvSpPr>
          <p:nvPr>
            <p:ph type="title"/>
          </p:nvPr>
        </p:nvSpPr>
        <p:spPr>
          <a:xfrm>
            <a:off x="589240" y="495734"/>
            <a:ext cx="10078400" cy="486287"/>
          </a:xfrm>
        </p:spPr>
        <p:txBody>
          <a:bodyPr/>
          <a:lstStyle/>
          <a:p>
            <a:pPr>
              <a:lnSpc>
                <a:spcPct val="80000"/>
              </a:lnSpc>
            </a:pPr>
            <a:r>
              <a:rPr lang="en-US" altLang="zh-CN" dirty="0"/>
              <a:t>5.</a:t>
            </a:r>
            <a:r>
              <a:rPr lang="zh-CN" altLang="en-US" dirty="0"/>
              <a:t> 如何以战略环境来分析本次收购战略的制定？（续）</a:t>
            </a:r>
          </a:p>
        </p:txBody>
      </p:sp>
      <p:sp>
        <p:nvSpPr>
          <p:cNvPr id="3" name="任意多边形: 形状 2"/>
          <p:cNvSpPr/>
          <p:nvPr/>
        </p:nvSpPr>
        <p:spPr>
          <a:xfrm>
            <a:off x="923261" y="2276299"/>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4" name="矩形 3"/>
          <p:cNvSpPr/>
          <p:nvPr/>
        </p:nvSpPr>
        <p:spPr>
          <a:xfrm>
            <a:off x="939418" y="2817936"/>
            <a:ext cx="3765623" cy="2585323"/>
          </a:xfrm>
          <a:prstGeom prst="rect">
            <a:avLst/>
          </a:prstGeom>
        </p:spPr>
        <p:txBody>
          <a:bodyPr wrap="square">
            <a:spAutoFit/>
          </a:bodyPr>
          <a:lstStyle/>
          <a:p>
            <a:pPr marL="285750" indent="-285750">
              <a:buFont typeface="Arial" panose="020B0604020202020204" pitchFamily="34" charset="0"/>
              <a:buChar char="•"/>
            </a:pPr>
            <a:r>
              <a:rPr lang="en-US" altLang="zh-CN" b="1" dirty="0">
                <a:solidFill>
                  <a:schemeClr val="tx1">
                    <a:lumMod val="75000"/>
                    <a:lumOff val="25000"/>
                  </a:schemeClr>
                </a:solidFill>
              </a:rPr>
              <a:t>Disney+</a:t>
            </a:r>
            <a:r>
              <a:rPr lang="zh-CN" altLang="en-US" b="1" dirty="0">
                <a:solidFill>
                  <a:schemeClr val="tx1">
                    <a:lumMod val="75000"/>
                    <a:lumOff val="25000"/>
                  </a:schemeClr>
                </a:solidFill>
              </a:rPr>
              <a:t>最大的竞争者：</a:t>
            </a:r>
            <a:r>
              <a:rPr lang="en-US" altLang="zh-CN" b="1" dirty="0">
                <a:solidFill>
                  <a:schemeClr val="tx1">
                    <a:lumMod val="75000"/>
                    <a:lumOff val="25000"/>
                  </a:schemeClr>
                </a:solidFill>
              </a:rPr>
              <a:t>Netflix</a:t>
            </a:r>
          </a:p>
          <a:p>
            <a:pPr marL="285750" indent="-285750">
              <a:buFont typeface="Arial" panose="020B0604020202020204" pitchFamily="34" charset="0"/>
              <a:buChar char="•"/>
            </a:pPr>
            <a:endParaRPr lang="en-US" altLang="zh-CN" b="1" dirty="0">
              <a:solidFill>
                <a:schemeClr val="tx1">
                  <a:lumMod val="75000"/>
                  <a:lumOff val="25000"/>
                </a:schemeClr>
              </a:solidFill>
            </a:endParaRPr>
          </a:p>
          <a:p>
            <a:pPr marL="285750" indent="-285750">
              <a:buFont typeface="Arial" panose="020B0604020202020204" pitchFamily="34" charset="0"/>
              <a:buChar char="•"/>
            </a:pPr>
            <a:r>
              <a:rPr lang="zh-CN" altLang="en-US" b="1" dirty="0">
                <a:solidFill>
                  <a:schemeClr val="tx1">
                    <a:lumMod val="75000"/>
                    <a:lumOff val="25000"/>
                  </a:schemeClr>
                </a:solidFill>
              </a:rPr>
              <a:t>迪士尼应了解竞争对手的状况</a:t>
            </a:r>
            <a:endParaRPr lang="en-US" altLang="zh-CN" b="1" dirty="0">
              <a:solidFill>
                <a:schemeClr val="tx1">
                  <a:lumMod val="75000"/>
                  <a:lumOff val="25000"/>
                </a:schemeClr>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a:p>
            <a:pPr marL="285750" indent="-285750">
              <a:buFont typeface="Arial" panose="020B0604020202020204" pitchFamily="34" charset="0"/>
              <a:buChar char="•"/>
            </a:pPr>
            <a:r>
              <a:rPr lang="zh-CN" altLang="en-US" b="1" dirty="0">
                <a:solidFill>
                  <a:schemeClr val="tx1">
                    <a:lumMod val="75000"/>
                    <a:lumOff val="25000"/>
                  </a:schemeClr>
                </a:solidFill>
              </a:rPr>
              <a:t>迪士尼已于</a:t>
            </a:r>
            <a:r>
              <a:rPr lang="en-US" altLang="zh-CN" b="1" dirty="0">
                <a:solidFill>
                  <a:schemeClr val="tx1">
                    <a:lumMod val="75000"/>
                    <a:lumOff val="25000"/>
                  </a:schemeClr>
                </a:solidFill>
              </a:rPr>
              <a:t>2017</a:t>
            </a:r>
            <a:r>
              <a:rPr lang="zh-CN" altLang="en-US" b="1" dirty="0">
                <a:solidFill>
                  <a:schemeClr val="tx1">
                    <a:lumMod val="75000"/>
                    <a:lumOff val="25000"/>
                  </a:schemeClr>
                </a:solidFill>
              </a:rPr>
              <a:t>年</a:t>
            </a:r>
            <a:r>
              <a:rPr lang="en-US" altLang="zh-CN" b="1" dirty="0">
                <a:solidFill>
                  <a:schemeClr val="tx1">
                    <a:lumMod val="75000"/>
                    <a:lumOff val="25000"/>
                  </a:schemeClr>
                </a:solidFill>
              </a:rPr>
              <a:t>8</a:t>
            </a:r>
            <a:r>
              <a:rPr lang="zh-CN" altLang="en-US" b="1" dirty="0">
                <a:solidFill>
                  <a:schemeClr val="tx1">
                    <a:lumMod val="75000"/>
                    <a:lumOff val="25000"/>
                  </a:schemeClr>
                </a:solidFill>
              </a:rPr>
              <a:t>月</a:t>
            </a:r>
            <a:r>
              <a:rPr lang="en-US" altLang="zh-CN" b="1" dirty="0">
                <a:solidFill>
                  <a:schemeClr val="tx1">
                    <a:lumMod val="75000"/>
                    <a:lumOff val="25000"/>
                  </a:schemeClr>
                </a:solidFill>
              </a:rPr>
              <a:t>8</a:t>
            </a:r>
            <a:r>
              <a:rPr lang="zh-CN" altLang="en-US" b="1" dirty="0">
                <a:solidFill>
                  <a:schemeClr val="tx1">
                    <a:lumMod val="75000"/>
                    <a:lumOff val="25000"/>
                  </a:schemeClr>
                </a:solidFill>
              </a:rPr>
              <a:t>日作出</a:t>
            </a:r>
            <a:r>
              <a:rPr lang="zh-CN" altLang="en-US" b="1" dirty="0">
                <a:solidFill>
                  <a:srgbClr val="C00000"/>
                </a:solidFill>
              </a:rPr>
              <a:t>终止和网飞（</a:t>
            </a:r>
            <a:r>
              <a:rPr lang="en-US" altLang="zh-CN" b="1" dirty="0">
                <a:solidFill>
                  <a:srgbClr val="C00000"/>
                </a:solidFill>
              </a:rPr>
              <a:t>Netflix</a:t>
            </a:r>
            <a:r>
              <a:rPr lang="zh-CN" altLang="en-US" b="1" dirty="0">
                <a:solidFill>
                  <a:srgbClr val="C00000"/>
                </a:solidFill>
              </a:rPr>
              <a:t>）间视频流媒体播放协议</a:t>
            </a:r>
            <a:r>
              <a:rPr lang="zh-CN" altLang="en-US" b="1" dirty="0">
                <a:solidFill>
                  <a:schemeClr val="tx1">
                    <a:lumMod val="75000"/>
                    <a:lumOff val="25000"/>
                  </a:schemeClr>
                </a:solidFill>
              </a:rPr>
              <a:t>，为的就是即将推出的新产品</a:t>
            </a:r>
            <a:r>
              <a:rPr lang="en-US" altLang="zh-CN" b="1" dirty="0">
                <a:solidFill>
                  <a:schemeClr val="tx1">
                    <a:lumMod val="75000"/>
                    <a:lumOff val="25000"/>
                  </a:schemeClr>
                </a:solidFill>
              </a:rPr>
              <a:t>——Disney+</a:t>
            </a:r>
            <a:r>
              <a:rPr lang="zh-CN" altLang="en-US" b="1" dirty="0">
                <a:solidFill>
                  <a:schemeClr val="tx1">
                    <a:lumMod val="75000"/>
                    <a:lumOff val="25000"/>
                  </a:schemeClr>
                </a:solidFill>
              </a:rPr>
              <a:t>铺路，想要在频流媒体输出领域分一杯羹。</a:t>
            </a:r>
            <a:endParaRPr lang="en-US" altLang="zh-CN" b="1" dirty="0">
              <a:solidFill>
                <a:schemeClr val="tx1">
                  <a:lumMod val="75000"/>
                  <a:lumOff val="25000"/>
                </a:schemeClr>
              </a:solidFill>
            </a:endParaRPr>
          </a:p>
        </p:txBody>
      </p:sp>
      <p:sp>
        <p:nvSpPr>
          <p:cNvPr id="5" name="文本框 4"/>
          <p:cNvSpPr txBox="1"/>
          <p:nvPr/>
        </p:nvSpPr>
        <p:spPr>
          <a:xfrm>
            <a:off x="1302887" y="2276299"/>
            <a:ext cx="1467068" cy="400110"/>
          </a:xfrm>
          <a:prstGeom prst="rect">
            <a:avLst/>
          </a:prstGeom>
          <a:noFill/>
        </p:spPr>
        <p:txBody>
          <a:bodyPr wrap="none" rtlCol="0">
            <a:spAutoFit/>
          </a:bodyPr>
          <a:lstStyle/>
          <a:p>
            <a:r>
              <a:rPr lang="zh-CN" altLang="en-US" sz="2000" b="1" dirty="0">
                <a:solidFill>
                  <a:schemeClr val="tx1">
                    <a:lumMod val="75000"/>
                    <a:lumOff val="25000"/>
                  </a:schemeClr>
                </a:solidFill>
              </a:rPr>
              <a:t>竞争者状况</a:t>
            </a:r>
          </a:p>
        </p:txBody>
      </p:sp>
      <p:cxnSp>
        <p:nvCxnSpPr>
          <p:cNvPr id="10" name="直接连接符 9"/>
          <p:cNvCxnSpPr/>
          <p:nvPr/>
        </p:nvCxnSpPr>
        <p:spPr>
          <a:xfrm>
            <a:off x="1219057" y="982021"/>
            <a:ext cx="1011238"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1" name="图形 13" descr="火箭"/>
          <p:cNvGrpSpPr/>
          <p:nvPr/>
        </p:nvGrpSpPr>
        <p:grpSpPr>
          <a:xfrm>
            <a:off x="1202822" y="1131235"/>
            <a:ext cx="770358" cy="866008"/>
            <a:chOff x="5638800" y="2971800"/>
            <a:chExt cx="914400" cy="914400"/>
          </a:xfrm>
          <a:solidFill>
            <a:schemeClr val="tx1">
              <a:lumMod val="75000"/>
              <a:lumOff val="25000"/>
            </a:schemeClr>
          </a:solidFill>
        </p:grpSpPr>
        <p:sp>
          <p:nvSpPr>
            <p:cNvPr id="22" name="任意多边形: 形状 21"/>
            <p:cNvSpPr/>
            <p:nvPr/>
          </p:nvSpPr>
          <p:spPr>
            <a:xfrm>
              <a:off x="6304598" y="3046768"/>
              <a:ext cx="171450" cy="161925"/>
            </a:xfrm>
            <a:custGeom>
              <a:avLst/>
              <a:gdLst>
                <a:gd name="connsiteX0" fmla="*/ 170498 w 171450"/>
                <a:gd name="connsiteY0" fmla="*/ 5042 h 161925"/>
                <a:gd name="connsiteX1" fmla="*/ 0 w 171450"/>
                <a:gd name="connsiteY1" fmla="*/ 25997 h 161925"/>
                <a:gd name="connsiteX2" fmla="*/ 78105 w 171450"/>
                <a:gd name="connsiteY2" fmla="*/ 87910 h 161925"/>
                <a:gd name="connsiteX3" fmla="*/ 140970 w 171450"/>
                <a:gd name="connsiteY3" fmla="*/ 167920 h 161925"/>
                <a:gd name="connsiteX4" fmla="*/ 170498 w 171450"/>
                <a:gd name="connsiteY4" fmla="*/ 5042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61925">
                  <a:moveTo>
                    <a:pt x="170498" y="5042"/>
                  </a:moveTo>
                  <a:cubicBezTo>
                    <a:pt x="157163" y="-8293"/>
                    <a:pt x="71438" y="6947"/>
                    <a:pt x="0" y="25997"/>
                  </a:cubicBezTo>
                  <a:cubicBezTo>
                    <a:pt x="25717" y="41237"/>
                    <a:pt x="52388" y="62192"/>
                    <a:pt x="78105" y="87910"/>
                  </a:cubicBezTo>
                  <a:cubicBezTo>
                    <a:pt x="104775" y="114580"/>
                    <a:pt x="125730" y="141250"/>
                    <a:pt x="140970" y="167920"/>
                  </a:cubicBezTo>
                  <a:cubicBezTo>
                    <a:pt x="160020" y="94577"/>
                    <a:pt x="184785" y="18377"/>
                    <a:pt x="170498" y="5042"/>
                  </a:cubicBezTo>
                  <a:close/>
                </a:path>
              </a:pathLst>
            </a:custGeom>
            <a:grpFill/>
            <a:ln w="9525" cap="flat">
              <a:noFill/>
              <a:prstDash val="solid"/>
              <a:miter/>
            </a:ln>
          </p:spPr>
          <p:txBody>
            <a:bodyPr rtlCol="0" anchor="ctr"/>
            <a:lstStyle/>
            <a:p>
              <a:endParaRPr lang="zh-CN" altLang="en-US"/>
            </a:p>
          </p:txBody>
        </p:sp>
        <p:sp>
          <p:nvSpPr>
            <p:cNvPr id="23" name="任意多边形: 形状 22"/>
            <p:cNvSpPr/>
            <p:nvPr/>
          </p:nvSpPr>
          <p:spPr>
            <a:xfrm>
              <a:off x="5712207" y="3308628"/>
              <a:ext cx="228600" cy="219075"/>
            </a:xfrm>
            <a:custGeom>
              <a:avLst/>
              <a:gdLst>
                <a:gd name="connsiteX0" fmla="*/ 232346 w 228600"/>
                <a:gd name="connsiteY0" fmla="*/ 14645 h 219075"/>
                <a:gd name="connsiteX1" fmla="*/ 199961 w 228600"/>
                <a:gd name="connsiteY1" fmla="*/ 2262 h 219075"/>
                <a:gd name="connsiteX2" fmla="*/ 161861 w 228600"/>
                <a:gd name="connsiteY2" fmla="*/ 9882 h 219075"/>
                <a:gd name="connsiteX3" fmla="*/ 10413 w 228600"/>
                <a:gd name="connsiteY3" fmla="*/ 161330 h 219075"/>
                <a:gd name="connsiteX4" fmla="*/ 42798 w 228600"/>
                <a:gd name="connsiteY4" fmla="*/ 221337 h 219075"/>
                <a:gd name="connsiteX5" fmla="*/ 169481 w 228600"/>
                <a:gd name="connsiteY5" fmla="*/ 192762 h 219075"/>
                <a:gd name="connsiteX6" fmla="*/ 232346 w 228600"/>
                <a:gd name="connsiteY6" fmla="*/ 1464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600" h="219075">
                  <a:moveTo>
                    <a:pt x="232346" y="14645"/>
                  </a:moveTo>
                  <a:lnTo>
                    <a:pt x="199961" y="2262"/>
                  </a:lnTo>
                  <a:cubicBezTo>
                    <a:pt x="186626" y="-2500"/>
                    <a:pt x="172338" y="357"/>
                    <a:pt x="161861" y="9882"/>
                  </a:cubicBezTo>
                  <a:lnTo>
                    <a:pt x="10413" y="161330"/>
                  </a:lnTo>
                  <a:cubicBezTo>
                    <a:pt x="-14352" y="186095"/>
                    <a:pt x="8508" y="228957"/>
                    <a:pt x="42798" y="221337"/>
                  </a:cubicBezTo>
                  <a:lnTo>
                    <a:pt x="169481" y="192762"/>
                  </a:lnTo>
                  <a:cubicBezTo>
                    <a:pt x="179958" y="145137"/>
                    <a:pt x="197103" y="81320"/>
                    <a:pt x="232346" y="14645"/>
                  </a:cubicBezTo>
                  <a:close/>
                </a:path>
              </a:pathLst>
            </a:custGeom>
            <a:grpFill/>
            <a:ln w="9525" cap="flat">
              <a:noFill/>
              <a:prstDash val="solid"/>
              <a:miter/>
            </a:ln>
          </p:spPr>
          <p:txBody>
            <a:bodyPr rtlCol="0" anchor="ctr"/>
            <a:lstStyle/>
            <a:p>
              <a:endParaRPr lang="zh-CN" altLang="en-US"/>
            </a:p>
          </p:txBody>
        </p:sp>
        <p:sp>
          <p:nvSpPr>
            <p:cNvPr id="24" name="任意多边形: 形状 23"/>
            <p:cNvSpPr/>
            <p:nvPr/>
          </p:nvSpPr>
          <p:spPr>
            <a:xfrm>
              <a:off x="5992218" y="3571875"/>
              <a:ext cx="219075" cy="238125"/>
            </a:xfrm>
            <a:custGeom>
              <a:avLst/>
              <a:gdLst>
                <a:gd name="connsiteX0" fmla="*/ 204747 w 219075"/>
                <a:gd name="connsiteY0" fmla="*/ 0 h 238125"/>
                <a:gd name="connsiteX1" fmla="*/ 30439 w 219075"/>
                <a:gd name="connsiteY1" fmla="*/ 60960 h 238125"/>
                <a:gd name="connsiteX2" fmla="*/ 912 w 219075"/>
                <a:gd name="connsiteY2" fmla="*/ 196215 h 238125"/>
                <a:gd name="connsiteX3" fmla="*/ 60919 w 219075"/>
                <a:gd name="connsiteY3" fmla="*/ 228600 h 238125"/>
                <a:gd name="connsiteX4" fmla="*/ 212367 w 219075"/>
                <a:gd name="connsiteY4" fmla="*/ 77152 h 238125"/>
                <a:gd name="connsiteX5" fmla="*/ 219987 w 219075"/>
                <a:gd name="connsiteY5" fmla="*/ 39052 h 238125"/>
                <a:gd name="connsiteX6" fmla="*/ 204747 w 219075"/>
                <a:gd name="connsiteY6" fmla="*/ 0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238125">
                  <a:moveTo>
                    <a:pt x="204747" y="0"/>
                  </a:moveTo>
                  <a:cubicBezTo>
                    <a:pt x="140929" y="33338"/>
                    <a:pt x="79969" y="51435"/>
                    <a:pt x="30439" y="60960"/>
                  </a:cubicBezTo>
                  <a:lnTo>
                    <a:pt x="912" y="196215"/>
                  </a:lnTo>
                  <a:cubicBezTo>
                    <a:pt x="-6708" y="230505"/>
                    <a:pt x="35202" y="254317"/>
                    <a:pt x="60919" y="228600"/>
                  </a:cubicBezTo>
                  <a:lnTo>
                    <a:pt x="212367" y="77152"/>
                  </a:lnTo>
                  <a:cubicBezTo>
                    <a:pt x="221892" y="67627"/>
                    <a:pt x="225702" y="52388"/>
                    <a:pt x="219987" y="39052"/>
                  </a:cubicBezTo>
                  <a:lnTo>
                    <a:pt x="204747" y="0"/>
                  </a:lnTo>
                  <a:close/>
                </a:path>
              </a:pathLst>
            </a:custGeom>
            <a:grpFill/>
            <a:ln w="9525" cap="flat">
              <a:noFill/>
              <a:prstDash val="solid"/>
              <a:miter/>
            </a:ln>
          </p:spPr>
          <p:txBody>
            <a:bodyPr rtlCol="0" anchor="ctr"/>
            <a:lstStyle/>
            <a:p>
              <a:endParaRPr lang="zh-CN" altLang="en-US"/>
            </a:p>
          </p:txBody>
        </p:sp>
        <p:sp>
          <p:nvSpPr>
            <p:cNvPr id="25" name="任意多边形: 形状 24"/>
            <p:cNvSpPr/>
            <p:nvPr/>
          </p:nvSpPr>
          <p:spPr>
            <a:xfrm>
              <a:off x="5915025" y="3089910"/>
              <a:ext cx="504825" cy="504825"/>
            </a:xfrm>
            <a:custGeom>
              <a:avLst/>
              <a:gdLst>
                <a:gd name="connsiteX0" fmla="*/ 338138 w 504825"/>
                <a:gd name="connsiteY0" fmla="*/ 0 h 504825"/>
                <a:gd name="connsiteX1" fmla="*/ 156210 w 504825"/>
                <a:gd name="connsiteY1" fmla="*/ 123825 h 504825"/>
                <a:gd name="connsiteX2" fmla="*/ 0 w 504825"/>
                <a:gd name="connsiteY2" fmla="*/ 452438 h 504825"/>
                <a:gd name="connsiteX3" fmla="*/ 59055 w 504825"/>
                <a:gd name="connsiteY3" fmla="*/ 511493 h 504825"/>
                <a:gd name="connsiteX4" fmla="*/ 388620 w 504825"/>
                <a:gd name="connsiteY4" fmla="*/ 356235 h 504825"/>
                <a:gd name="connsiteX5" fmla="*/ 512445 w 504825"/>
                <a:gd name="connsiteY5" fmla="*/ 175260 h 504825"/>
                <a:gd name="connsiteX6" fmla="*/ 440055 w 504825"/>
                <a:gd name="connsiteY6" fmla="*/ 70485 h 504825"/>
                <a:gd name="connsiteX7" fmla="*/ 338138 w 504825"/>
                <a:gd name="connsiteY7" fmla="*/ 0 h 504825"/>
                <a:gd name="connsiteX8" fmla="*/ 386715 w 504825"/>
                <a:gd name="connsiteY8" fmla="*/ 205740 h 504825"/>
                <a:gd name="connsiteX9" fmla="*/ 305753 w 504825"/>
                <a:gd name="connsiteY9" fmla="*/ 205740 h 504825"/>
                <a:gd name="connsiteX10" fmla="*/ 305753 w 504825"/>
                <a:gd name="connsiteY10" fmla="*/ 124778 h 504825"/>
                <a:gd name="connsiteX11" fmla="*/ 386715 w 504825"/>
                <a:gd name="connsiteY11" fmla="*/ 124778 h 504825"/>
                <a:gd name="connsiteX12" fmla="*/ 386715 w 504825"/>
                <a:gd name="connsiteY12" fmla="*/ 20574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4825" h="504825">
                  <a:moveTo>
                    <a:pt x="338138" y="0"/>
                  </a:moveTo>
                  <a:cubicBezTo>
                    <a:pt x="281940" y="22860"/>
                    <a:pt x="218123" y="61913"/>
                    <a:pt x="156210" y="123825"/>
                  </a:cubicBezTo>
                  <a:cubicBezTo>
                    <a:pt x="42863" y="237173"/>
                    <a:pt x="9525" y="374333"/>
                    <a:pt x="0" y="452438"/>
                  </a:cubicBezTo>
                  <a:lnTo>
                    <a:pt x="59055" y="511493"/>
                  </a:lnTo>
                  <a:cubicBezTo>
                    <a:pt x="137160" y="501968"/>
                    <a:pt x="275273" y="469583"/>
                    <a:pt x="388620" y="356235"/>
                  </a:cubicBezTo>
                  <a:cubicBezTo>
                    <a:pt x="450533" y="294323"/>
                    <a:pt x="489585" y="231458"/>
                    <a:pt x="512445" y="175260"/>
                  </a:cubicBezTo>
                  <a:cubicBezTo>
                    <a:pt x="500063" y="143828"/>
                    <a:pt x="475298" y="106680"/>
                    <a:pt x="440055" y="70485"/>
                  </a:cubicBezTo>
                  <a:cubicBezTo>
                    <a:pt x="405765" y="37147"/>
                    <a:pt x="369570" y="12383"/>
                    <a:pt x="338138" y="0"/>
                  </a:cubicBezTo>
                  <a:close/>
                  <a:moveTo>
                    <a:pt x="386715" y="205740"/>
                  </a:moveTo>
                  <a:cubicBezTo>
                    <a:pt x="364808" y="227648"/>
                    <a:pt x="328613" y="227648"/>
                    <a:pt x="305753" y="205740"/>
                  </a:cubicBezTo>
                  <a:cubicBezTo>
                    <a:pt x="283845" y="183833"/>
                    <a:pt x="283845" y="147638"/>
                    <a:pt x="305753" y="124778"/>
                  </a:cubicBezTo>
                  <a:cubicBezTo>
                    <a:pt x="327660" y="102870"/>
                    <a:pt x="363855" y="102870"/>
                    <a:pt x="386715" y="124778"/>
                  </a:cubicBezTo>
                  <a:cubicBezTo>
                    <a:pt x="408623" y="147638"/>
                    <a:pt x="408623" y="183833"/>
                    <a:pt x="386715" y="205740"/>
                  </a:cubicBezTo>
                  <a:close/>
                </a:path>
              </a:pathLst>
            </a:custGeom>
            <a:grpFill/>
            <a:ln w="9525" cap="flat">
              <a:noFill/>
              <a:prstDash val="solid"/>
              <a:miter/>
            </a:ln>
          </p:spPr>
          <p:txBody>
            <a:bodyPr rtlCol="0" anchor="ctr"/>
            <a:lstStyle/>
            <a:p>
              <a:endParaRPr lang="zh-CN" altLang="en-US"/>
            </a:p>
          </p:txBody>
        </p:sp>
        <p:sp>
          <p:nvSpPr>
            <p:cNvPr id="26" name="任意多边形: 形状 25"/>
            <p:cNvSpPr/>
            <p:nvPr/>
          </p:nvSpPr>
          <p:spPr>
            <a:xfrm>
              <a:off x="5802838" y="3577927"/>
              <a:ext cx="133350" cy="133350"/>
            </a:xfrm>
            <a:custGeom>
              <a:avLst/>
              <a:gdLst>
                <a:gd name="connsiteX0" fmla="*/ 111235 w 133350"/>
                <a:gd name="connsiteY0" fmla="*/ 24428 h 133350"/>
                <a:gd name="connsiteX1" fmla="*/ 66467 w 133350"/>
                <a:gd name="connsiteY1" fmla="*/ 14903 h 133350"/>
                <a:gd name="connsiteX2" fmla="*/ 2650 w 133350"/>
                <a:gd name="connsiteY2" fmla="*/ 133013 h 133350"/>
                <a:gd name="connsiteX3" fmla="*/ 120760 w 133350"/>
                <a:gd name="connsiteY3" fmla="*/ 69195 h 133350"/>
                <a:gd name="connsiteX4" fmla="*/ 111235 w 133350"/>
                <a:gd name="connsiteY4" fmla="*/ 24428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1235" y="24428"/>
                  </a:moveTo>
                  <a:cubicBezTo>
                    <a:pt x="95995" y="9188"/>
                    <a:pt x="97900" y="-16530"/>
                    <a:pt x="66467" y="14903"/>
                  </a:cubicBezTo>
                  <a:cubicBezTo>
                    <a:pt x="35035" y="46335"/>
                    <a:pt x="-11638" y="117773"/>
                    <a:pt x="2650" y="133013"/>
                  </a:cubicBezTo>
                  <a:cubicBezTo>
                    <a:pt x="17890" y="148253"/>
                    <a:pt x="89327" y="100628"/>
                    <a:pt x="120760" y="69195"/>
                  </a:cubicBezTo>
                  <a:cubicBezTo>
                    <a:pt x="152192" y="36810"/>
                    <a:pt x="126475" y="38715"/>
                    <a:pt x="111235" y="24428"/>
                  </a:cubicBezTo>
                  <a:close/>
                </a:path>
              </a:pathLst>
            </a:custGeom>
            <a:grpFill/>
            <a:ln w="9525" cap="flat">
              <a:noFill/>
              <a:prstDash val="solid"/>
              <a:miter/>
            </a:ln>
          </p:spPr>
          <p:txBody>
            <a:bodyPr rtlCol="0" anchor="ctr"/>
            <a:lstStyle/>
            <a:p>
              <a:endParaRPr lang="zh-CN" altLang="en-US"/>
            </a:p>
          </p:txBody>
        </p:sp>
      </p:gr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152274" y="1231410"/>
            <a:ext cx="2347537"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kumimoji="1" lang="zh-CN" altLang="en-US" sz="2400" b="1" dirty="0">
                <a:solidFill>
                  <a:srgbClr val="C00000"/>
                </a:solidFill>
              </a:rPr>
              <a:t>外部</a:t>
            </a:r>
            <a:r>
              <a:rPr kumimoji="1" lang="zh-CN" altLang="en-US" sz="2400" b="1">
                <a:solidFill>
                  <a:srgbClr val="C00000"/>
                </a:solidFill>
              </a:rPr>
              <a:t>环境</a:t>
            </a:r>
            <a:r>
              <a:rPr kumimoji="1" lang="zh-CN" altLang="en-US" sz="2400" b="1"/>
              <a:t>的分析</a:t>
            </a:r>
          </a:p>
        </p:txBody>
      </p:sp>
      <p:sp>
        <p:nvSpPr>
          <p:cNvPr id="27" name="矩形 26"/>
          <p:cNvSpPr/>
          <p:nvPr/>
        </p:nvSpPr>
        <p:spPr>
          <a:xfrm>
            <a:off x="6074655" y="2681807"/>
            <a:ext cx="4592985" cy="1477328"/>
          </a:xfrm>
          <a:prstGeom prst="rect">
            <a:avLst/>
          </a:prstGeom>
        </p:spPr>
        <p:txBody>
          <a:bodyPr wrap="square">
            <a:spAutoFit/>
          </a:bodyPr>
          <a:lstStyle/>
          <a:p>
            <a:pPr marL="285750" indent="-285750">
              <a:buFont typeface="Arial" panose="020B0604020202020204" pitchFamily="34" charset="0"/>
              <a:buChar char="•"/>
            </a:pPr>
            <a:r>
              <a:rPr lang="en-US" altLang="zh-CN" b="1" dirty="0">
                <a:solidFill>
                  <a:schemeClr val="tx1">
                    <a:lumMod val="75000"/>
                    <a:lumOff val="25000"/>
                  </a:schemeClr>
                </a:solidFill>
              </a:rPr>
              <a:t>Netflix</a:t>
            </a:r>
            <a:r>
              <a:rPr lang="zh-CN" altLang="en-US" b="1" dirty="0">
                <a:solidFill>
                  <a:schemeClr val="tx1">
                    <a:lumMod val="75000"/>
                    <a:lumOff val="25000"/>
                  </a:schemeClr>
                </a:solidFill>
              </a:rPr>
              <a:t>如今除了有一系列经典的美剧，还推出了不少自己原创的内容。迪士尼在推出</a:t>
            </a:r>
            <a:r>
              <a:rPr lang="en-US" altLang="zh-CN" b="1" dirty="0">
                <a:solidFill>
                  <a:schemeClr val="tx1">
                    <a:lumMod val="75000"/>
                    <a:lumOff val="25000"/>
                  </a:schemeClr>
                </a:solidFill>
              </a:rPr>
              <a:t>Disney+</a:t>
            </a:r>
            <a:r>
              <a:rPr lang="zh-CN" altLang="en-US" b="1" dirty="0">
                <a:solidFill>
                  <a:schemeClr val="tx1">
                    <a:lumMod val="75000"/>
                    <a:lumOff val="25000"/>
                  </a:schemeClr>
                </a:solidFill>
              </a:rPr>
              <a:t>的时候就应该考虑该如何与</a:t>
            </a:r>
            <a:r>
              <a:rPr lang="en-US" altLang="zh-CN" b="1" dirty="0">
                <a:solidFill>
                  <a:schemeClr val="tx1">
                    <a:lumMod val="75000"/>
                    <a:lumOff val="25000"/>
                  </a:schemeClr>
                </a:solidFill>
              </a:rPr>
              <a:t>Netflix</a:t>
            </a:r>
            <a:r>
              <a:rPr lang="zh-CN" altLang="en-US" b="1" dirty="0">
                <a:solidFill>
                  <a:schemeClr val="tx1">
                    <a:lumMod val="75000"/>
                    <a:lumOff val="25000"/>
                  </a:schemeClr>
                </a:solidFill>
              </a:rPr>
              <a:t>竞争。</a:t>
            </a: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pic>
        <p:nvPicPr>
          <p:cNvPr id="2" name="图片 1"/>
          <p:cNvPicPr>
            <a:picLocks noChangeAspect="1"/>
          </p:cNvPicPr>
          <p:nvPr/>
        </p:nvPicPr>
        <p:blipFill>
          <a:blip r:embed="rId2"/>
          <a:stretch>
            <a:fillRect/>
          </a:stretch>
        </p:blipFill>
        <p:spPr>
          <a:xfrm>
            <a:off x="6101165" y="3984906"/>
            <a:ext cx="4572247" cy="2283204"/>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wipe dir="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标题 31"/>
          <p:cNvSpPr>
            <a:spLocks noGrp="1"/>
          </p:cNvSpPr>
          <p:nvPr>
            <p:ph type="title"/>
          </p:nvPr>
        </p:nvSpPr>
        <p:spPr>
          <a:xfrm>
            <a:off x="589240" y="495734"/>
            <a:ext cx="8847294" cy="486287"/>
          </a:xfrm>
        </p:spPr>
        <p:txBody>
          <a:bodyPr/>
          <a:lstStyle/>
          <a:p>
            <a:pPr>
              <a:lnSpc>
                <a:spcPct val="80000"/>
              </a:lnSpc>
            </a:pPr>
            <a:r>
              <a:rPr lang="en-US" altLang="zh-CN" dirty="0"/>
              <a:t>5.</a:t>
            </a:r>
            <a:r>
              <a:rPr lang="zh-CN" altLang="en-US" dirty="0"/>
              <a:t> 如何以战略环境来分析本次收购战略的制定？</a:t>
            </a:r>
          </a:p>
        </p:txBody>
      </p:sp>
      <p:sp>
        <p:nvSpPr>
          <p:cNvPr id="3" name="任意多边形: 形状 2"/>
          <p:cNvSpPr/>
          <p:nvPr/>
        </p:nvSpPr>
        <p:spPr>
          <a:xfrm>
            <a:off x="405335" y="2276299"/>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4" name="矩形 3"/>
          <p:cNvSpPr/>
          <p:nvPr/>
        </p:nvSpPr>
        <p:spPr>
          <a:xfrm>
            <a:off x="666667" y="2800312"/>
            <a:ext cx="3127256" cy="2585323"/>
          </a:xfrm>
          <a:prstGeom prst="rect">
            <a:avLst/>
          </a:prstGeom>
        </p:spPr>
        <p:txBody>
          <a:bodyPr wrap="square">
            <a:spAutoFit/>
          </a:bodyPr>
          <a:lstStyle/>
          <a:p>
            <a:pPr marL="285750" indent="-285750">
              <a:buFont typeface="Arial" panose="020B0604020202020204" pitchFamily="34" charset="0"/>
              <a:buChar char="•"/>
            </a:pPr>
            <a:r>
              <a:rPr lang="zh-CN" altLang="en-US" b="1" dirty="0">
                <a:solidFill>
                  <a:schemeClr val="tx1">
                    <a:lumMod val="75000"/>
                    <a:lumOff val="25000"/>
                  </a:schemeClr>
                </a:solidFill>
              </a:rPr>
              <a:t>企业组织结构与经营战略的关系是：</a:t>
            </a:r>
            <a:r>
              <a:rPr lang="zh-CN" altLang="en-US" b="1" dirty="0">
                <a:solidFill>
                  <a:srgbClr val="C00000"/>
                </a:solidFill>
              </a:rPr>
              <a:t>经营战略需要靠企业组织结构来支持</a:t>
            </a:r>
            <a:r>
              <a:rPr lang="zh-CN" altLang="en-US" b="1" dirty="0">
                <a:solidFill>
                  <a:schemeClr val="tx1">
                    <a:lumMod val="75000"/>
                    <a:lumOff val="25000"/>
                  </a:schemeClr>
                </a:solidFill>
              </a:rPr>
              <a:t>，因此，组织结构的状况决定和制约着企业的战略，要制定符合实际的企业战略，就必须对企业现有的组织结构进行剖析。</a:t>
            </a:r>
            <a:endParaRPr lang="en-US" altLang="zh-CN" b="1" dirty="0">
              <a:solidFill>
                <a:schemeClr val="tx1">
                  <a:lumMod val="75000"/>
                  <a:lumOff val="25000"/>
                </a:schemeClr>
              </a:solidFill>
            </a:endParaRPr>
          </a:p>
          <a:p>
            <a:pPr marL="285750" indent="-285750">
              <a:buFont typeface="Arial" panose="020B0604020202020204" pitchFamily="34" charset="0"/>
              <a:buChar char="•"/>
            </a:pPr>
            <a:endParaRPr lang="en-US" altLang="zh-CN" b="1" dirty="0">
              <a:solidFill>
                <a:schemeClr val="tx1">
                  <a:lumMod val="75000"/>
                  <a:lumOff val="25000"/>
                </a:schemeClr>
              </a:solidFill>
            </a:endParaRPr>
          </a:p>
        </p:txBody>
      </p:sp>
      <p:sp>
        <p:nvSpPr>
          <p:cNvPr id="5" name="文本框 4"/>
          <p:cNvSpPr txBox="1"/>
          <p:nvPr/>
        </p:nvSpPr>
        <p:spPr>
          <a:xfrm>
            <a:off x="722346" y="2239662"/>
            <a:ext cx="3518912" cy="400110"/>
          </a:xfrm>
          <a:prstGeom prst="rect">
            <a:avLst/>
          </a:prstGeom>
          <a:noFill/>
        </p:spPr>
        <p:txBody>
          <a:bodyPr wrap="none" rtlCol="0">
            <a:spAutoFit/>
          </a:bodyPr>
          <a:lstStyle/>
          <a:p>
            <a:r>
              <a:rPr lang="zh-CN" altLang="en-US" sz="2000" b="1" dirty="0">
                <a:solidFill>
                  <a:schemeClr val="tx1">
                    <a:lumMod val="75000"/>
                    <a:lumOff val="25000"/>
                  </a:schemeClr>
                </a:solidFill>
              </a:rPr>
              <a:t>企业组织结构的战略因素分析</a:t>
            </a:r>
          </a:p>
        </p:txBody>
      </p:sp>
      <p:cxnSp>
        <p:nvCxnSpPr>
          <p:cNvPr id="10" name="直接连接符 9"/>
          <p:cNvCxnSpPr/>
          <p:nvPr/>
        </p:nvCxnSpPr>
        <p:spPr>
          <a:xfrm>
            <a:off x="1219057" y="982021"/>
            <a:ext cx="1011238" cy="0"/>
          </a:xfrm>
          <a:prstGeom prst="line">
            <a:avLst/>
          </a:prstGeom>
          <a:ln w="285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21" name="图形 13" descr="火箭"/>
          <p:cNvGrpSpPr/>
          <p:nvPr/>
        </p:nvGrpSpPr>
        <p:grpSpPr>
          <a:xfrm>
            <a:off x="1202822" y="1131235"/>
            <a:ext cx="770358" cy="866008"/>
            <a:chOff x="5638800" y="2971800"/>
            <a:chExt cx="914400" cy="914400"/>
          </a:xfrm>
          <a:solidFill>
            <a:schemeClr val="tx1">
              <a:lumMod val="75000"/>
              <a:lumOff val="25000"/>
            </a:schemeClr>
          </a:solidFill>
        </p:grpSpPr>
        <p:sp>
          <p:nvSpPr>
            <p:cNvPr id="22" name="任意多边形: 形状 21"/>
            <p:cNvSpPr/>
            <p:nvPr/>
          </p:nvSpPr>
          <p:spPr>
            <a:xfrm>
              <a:off x="6304598" y="3046768"/>
              <a:ext cx="171450" cy="161925"/>
            </a:xfrm>
            <a:custGeom>
              <a:avLst/>
              <a:gdLst>
                <a:gd name="connsiteX0" fmla="*/ 170498 w 171450"/>
                <a:gd name="connsiteY0" fmla="*/ 5042 h 161925"/>
                <a:gd name="connsiteX1" fmla="*/ 0 w 171450"/>
                <a:gd name="connsiteY1" fmla="*/ 25997 h 161925"/>
                <a:gd name="connsiteX2" fmla="*/ 78105 w 171450"/>
                <a:gd name="connsiteY2" fmla="*/ 87910 h 161925"/>
                <a:gd name="connsiteX3" fmla="*/ 140970 w 171450"/>
                <a:gd name="connsiteY3" fmla="*/ 167920 h 161925"/>
                <a:gd name="connsiteX4" fmla="*/ 170498 w 171450"/>
                <a:gd name="connsiteY4" fmla="*/ 5042 h 1619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61925">
                  <a:moveTo>
                    <a:pt x="170498" y="5042"/>
                  </a:moveTo>
                  <a:cubicBezTo>
                    <a:pt x="157163" y="-8293"/>
                    <a:pt x="71438" y="6947"/>
                    <a:pt x="0" y="25997"/>
                  </a:cubicBezTo>
                  <a:cubicBezTo>
                    <a:pt x="25717" y="41237"/>
                    <a:pt x="52388" y="62192"/>
                    <a:pt x="78105" y="87910"/>
                  </a:cubicBezTo>
                  <a:cubicBezTo>
                    <a:pt x="104775" y="114580"/>
                    <a:pt x="125730" y="141250"/>
                    <a:pt x="140970" y="167920"/>
                  </a:cubicBezTo>
                  <a:cubicBezTo>
                    <a:pt x="160020" y="94577"/>
                    <a:pt x="184785" y="18377"/>
                    <a:pt x="170498" y="5042"/>
                  </a:cubicBezTo>
                  <a:close/>
                </a:path>
              </a:pathLst>
            </a:custGeom>
            <a:grpFill/>
            <a:ln w="9525" cap="flat">
              <a:noFill/>
              <a:prstDash val="solid"/>
              <a:miter/>
            </a:ln>
          </p:spPr>
          <p:txBody>
            <a:bodyPr rtlCol="0" anchor="ctr"/>
            <a:lstStyle/>
            <a:p>
              <a:endParaRPr lang="zh-CN" altLang="en-US"/>
            </a:p>
          </p:txBody>
        </p:sp>
        <p:sp>
          <p:nvSpPr>
            <p:cNvPr id="23" name="任意多边形: 形状 22"/>
            <p:cNvSpPr/>
            <p:nvPr/>
          </p:nvSpPr>
          <p:spPr>
            <a:xfrm>
              <a:off x="5712207" y="3308628"/>
              <a:ext cx="228600" cy="219075"/>
            </a:xfrm>
            <a:custGeom>
              <a:avLst/>
              <a:gdLst>
                <a:gd name="connsiteX0" fmla="*/ 232346 w 228600"/>
                <a:gd name="connsiteY0" fmla="*/ 14645 h 219075"/>
                <a:gd name="connsiteX1" fmla="*/ 199961 w 228600"/>
                <a:gd name="connsiteY1" fmla="*/ 2262 h 219075"/>
                <a:gd name="connsiteX2" fmla="*/ 161861 w 228600"/>
                <a:gd name="connsiteY2" fmla="*/ 9882 h 219075"/>
                <a:gd name="connsiteX3" fmla="*/ 10413 w 228600"/>
                <a:gd name="connsiteY3" fmla="*/ 161330 h 219075"/>
                <a:gd name="connsiteX4" fmla="*/ 42798 w 228600"/>
                <a:gd name="connsiteY4" fmla="*/ 221337 h 219075"/>
                <a:gd name="connsiteX5" fmla="*/ 169481 w 228600"/>
                <a:gd name="connsiteY5" fmla="*/ 192762 h 219075"/>
                <a:gd name="connsiteX6" fmla="*/ 232346 w 228600"/>
                <a:gd name="connsiteY6" fmla="*/ 14645 h 219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8600" h="219075">
                  <a:moveTo>
                    <a:pt x="232346" y="14645"/>
                  </a:moveTo>
                  <a:lnTo>
                    <a:pt x="199961" y="2262"/>
                  </a:lnTo>
                  <a:cubicBezTo>
                    <a:pt x="186626" y="-2500"/>
                    <a:pt x="172338" y="357"/>
                    <a:pt x="161861" y="9882"/>
                  </a:cubicBezTo>
                  <a:lnTo>
                    <a:pt x="10413" y="161330"/>
                  </a:lnTo>
                  <a:cubicBezTo>
                    <a:pt x="-14352" y="186095"/>
                    <a:pt x="8508" y="228957"/>
                    <a:pt x="42798" y="221337"/>
                  </a:cubicBezTo>
                  <a:lnTo>
                    <a:pt x="169481" y="192762"/>
                  </a:lnTo>
                  <a:cubicBezTo>
                    <a:pt x="179958" y="145137"/>
                    <a:pt x="197103" y="81320"/>
                    <a:pt x="232346" y="14645"/>
                  </a:cubicBezTo>
                  <a:close/>
                </a:path>
              </a:pathLst>
            </a:custGeom>
            <a:grpFill/>
            <a:ln w="9525" cap="flat">
              <a:noFill/>
              <a:prstDash val="solid"/>
              <a:miter/>
            </a:ln>
          </p:spPr>
          <p:txBody>
            <a:bodyPr rtlCol="0" anchor="ctr"/>
            <a:lstStyle/>
            <a:p>
              <a:endParaRPr lang="zh-CN" altLang="en-US"/>
            </a:p>
          </p:txBody>
        </p:sp>
        <p:sp>
          <p:nvSpPr>
            <p:cNvPr id="24" name="任意多边形: 形状 23"/>
            <p:cNvSpPr/>
            <p:nvPr/>
          </p:nvSpPr>
          <p:spPr>
            <a:xfrm>
              <a:off x="5992218" y="3571875"/>
              <a:ext cx="219075" cy="238125"/>
            </a:xfrm>
            <a:custGeom>
              <a:avLst/>
              <a:gdLst>
                <a:gd name="connsiteX0" fmla="*/ 204747 w 219075"/>
                <a:gd name="connsiteY0" fmla="*/ 0 h 238125"/>
                <a:gd name="connsiteX1" fmla="*/ 30439 w 219075"/>
                <a:gd name="connsiteY1" fmla="*/ 60960 h 238125"/>
                <a:gd name="connsiteX2" fmla="*/ 912 w 219075"/>
                <a:gd name="connsiteY2" fmla="*/ 196215 h 238125"/>
                <a:gd name="connsiteX3" fmla="*/ 60919 w 219075"/>
                <a:gd name="connsiteY3" fmla="*/ 228600 h 238125"/>
                <a:gd name="connsiteX4" fmla="*/ 212367 w 219075"/>
                <a:gd name="connsiteY4" fmla="*/ 77152 h 238125"/>
                <a:gd name="connsiteX5" fmla="*/ 219987 w 219075"/>
                <a:gd name="connsiteY5" fmla="*/ 39052 h 238125"/>
                <a:gd name="connsiteX6" fmla="*/ 204747 w 219075"/>
                <a:gd name="connsiteY6" fmla="*/ 0 h 23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075" h="238125">
                  <a:moveTo>
                    <a:pt x="204747" y="0"/>
                  </a:moveTo>
                  <a:cubicBezTo>
                    <a:pt x="140929" y="33338"/>
                    <a:pt x="79969" y="51435"/>
                    <a:pt x="30439" y="60960"/>
                  </a:cubicBezTo>
                  <a:lnTo>
                    <a:pt x="912" y="196215"/>
                  </a:lnTo>
                  <a:cubicBezTo>
                    <a:pt x="-6708" y="230505"/>
                    <a:pt x="35202" y="254317"/>
                    <a:pt x="60919" y="228600"/>
                  </a:cubicBezTo>
                  <a:lnTo>
                    <a:pt x="212367" y="77152"/>
                  </a:lnTo>
                  <a:cubicBezTo>
                    <a:pt x="221892" y="67627"/>
                    <a:pt x="225702" y="52388"/>
                    <a:pt x="219987" y="39052"/>
                  </a:cubicBezTo>
                  <a:lnTo>
                    <a:pt x="204747" y="0"/>
                  </a:lnTo>
                  <a:close/>
                </a:path>
              </a:pathLst>
            </a:custGeom>
            <a:grpFill/>
            <a:ln w="9525" cap="flat">
              <a:noFill/>
              <a:prstDash val="solid"/>
              <a:miter/>
            </a:ln>
          </p:spPr>
          <p:txBody>
            <a:bodyPr rtlCol="0" anchor="ctr"/>
            <a:lstStyle/>
            <a:p>
              <a:endParaRPr lang="zh-CN" altLang="en-US"/>
            </a:p>
          </p:txBody>
        </p:sp>
        <p:sp>
          <p:nvSpPr>
            <p:cNvPr id="25" name="任意多边形: 形状 24"/>
            <p:cNvSpPr/>
            <p:nvPr/>
          </p:nvSpPr>
          <p:spPr>
            <a:xfrm>
              <a:off x="5915025" y="3089910"/>
              <a:ext cx="504825" cy="504825"/>
            </a:xfrm>
            <a:custGeom>
              <a:avLst/>
              <a:gdLst>
                <a:gd name="connsiteX0" fmla="*/ 338138 w 504825"/>
                <a:gd name="connsiteY0" fmla="*/ 0 h 504825"/>
                <a:gd name="connsiteX1" fmla="*/ 156210 w 504825"/>
                <a:gd name="connsiteY1" fmla="*/ 123825 h 504825"/>
                <a:gd name="connsiteX2" fmla="*/ 0 w 504825"/>
                <a:gd name="connsiteY2" fmla="*/ 452438 h 504825"/>
                <a:gd name="connsiteX3" fmla="*/ 59055 w 504825"/>
                <a:gd name="connsiteY3" fmla="*/ 511493 h 504825"/>
                <a:gd name="connsiteX4" fmla="*/ 388620 w 504825"/>
                <a:gd name="connsiteY4" fmla="*/ 356235 h 504825"/>
                <a:gd name="connsiteX5" fmla="*/ 512445 w 504825"/>
                <a:gd name="connsiteY5" fmla="*/ 175260 h 504825"/>
                <a:gd name="connsiteX6" fmla="*/ 440055 w 504825"/>
                <a:gd name="connsiteY6" fmla="*/ 70485 h 504825"/>
                <a:gd name="connsiteX7" fmla="*/ 338138 w 504825"/>
                <a:gd name="connsiteY7" fmla="*/ 0 h 504825"/>
                <a:gd name="connsiteX8" fmla="*/ 386715 w 504825"/>
                <a:gd name="connsiteY8" fmla="*/ 205740 h 504825"/>
                <a:gd name="connsiteX9" fmla="*/ 305753 w 504825"/>
                <a:gd name="connsiteY9" fmla="*/ 205740 h 504825"/>
                <a:gd name="connsiteX10" fmla="*/ 305753 w 504825"/>
                <a:gd name="connsiteY10" fmla="*/ 124778 h 504825"/>
                <a:gd name="connsiteX11" fmla="*/ 386715 w 504825"/>
                <a:gd name="connsiteY11" fmla="*/ 124778 h 504825"/>
                <a:gd name="connsiteX12" fmla="*/ 386715 w 504825"/>
                <a:gd name="connsiteY12" fmla="*/ 205740 h 504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4825" h="504825">
                  <a:moveTo>
                    <a:pt x="338138" y="0"/>
                  </a:moveTo>
                  <a:cubicBezTo>
                    <a:pt x="281940" y="22860"/>
                    <a:pt x="218123" y="61913"/>
                    <a:pt x="156210" y="123825"/>
                  </a:cubicBezTo>
                  <a:cubicBezTo>
                    <a:pt x="42863" y="237173"/>
                    <a:pt x="9525" y="374333"/>
                    <a:pt x="0" y="452438"/>
                  </a:cubicBezTo>
                  <a:lnTo>
                    <a:pt x="59055" y="511493"/>
                  </a:lnTo>
                  <a:cubicBezTo>
                    <a:pt x="137160" y="501968"/>
                    <a:pt x="275273" y="469583"/>
                    <a:pt x="388620" y="356235"/>
                  </a:cubicBezTo>
                  <a:cubicBezTo>
                    <a:pt x="450533" y="294323"/>
                    <a:pt x="489585" y="231458"/>
                    <a:pt x="512445" y="175260"/>
                  </a:cubicBezTo>
                  <a:cubicBezTo>
                    <a:pt x="500063" y="143828"/>
                    <a:pt x="475298" y="106680"/>
                    <a:pt x="440055" y="70485"/>
                  </a:cubicBezTo>
                  <a:cubicBezTo>
                    <a:pt x="405765" y="37147"/>
                    <a:pt x="369570" y="12383"/>
                    <a:pt x="338138" y="0"/>
                  </a:cubicBezTo>
                  <a:close/>
                  <a:moveTo>
                    <a:pt x="386715" y="205740"/>
                  </a:moveTo>
                  <a:cubicBezTo>
                    <a:pt x="364808" y="227648"/>
                    <a:pt x="328613" y="227648"/>
                    <a:pt x="305753" y="205740"/>
                  </a:cubicBezTo>
                  <a:cubicBezTo>
                    <a:pt x="283845" y="183833"/>
                    <a:pt x="283845" y="147638"/>
                    <a:pt x="305753" y="124778"/>
                  </a:cubicBezTo>
                  <a:cubicBezTo>
                    <a:pt x="327660" y="102870"/>
                    <a:pt x="363855" y="102870"/>
                    <a:pt x="386715" y="124778"/>
                  </a:cubicBezTo>
                  <a:cubicBezTo>
                    <a:pt x="408623" y="147638"/>
                    <a:pt x="408623" y="183833"/>
                    <a:pt x="386715" y="205740"/>
                  </a:cubicBezTo>
                  <a:close/>
                </a:path>
              </a:pathLst>
            </a:custGeom>
            <a:grpFill/>
            <a:ln w="9525" cap="flat">
              <a:noFill/>
              <a:prstDash val="solid"/>
              <a:miter/>
            </a:ln>
          </p:spPr>
          <p:txBody>
            <a:bodyPr rtlCol="0" anchor="ctr"/>
            <a:lstStyle/>
            <a:p>
              <a:endParaRPr lang="zh-CN" altLang="en-US"/>
            </a:p>
          </p:txBody>
        </p:sp>
        <p:sp>
          <p:nvSpPr>
            <p:cNvPr id="26" name="任意多边形: 形状 25"/>
            <p:cNvSpPr/>
            <p:nvPr/>
          </p:nvSpPr>
          <p:spPr>
            <a:xfrm>
              <a:off x="5802838" y="3577927"/>
              <a:ext cx="133350" cy="133350"/>
            </a:xfrm>
            <a:custGeom>
              <a:avLst/>
              <a:gdLst>
                <a:gd name="connsiteX0" fmla="*/ 111235 w 133350"/>
                <a:gd name="connsiteY0" fmla="*/ 24428 h 133350"/>
                <a:gd name="connsiteX1" fmla="*/ 66467 w 133350"/>
                <a:gd name="connsiteY1" fmla="*/ 14903 h 133350"/>
                <a:gd name="connsiteX2" fmla="*/ 2650 w 133350"/>
                <a:gd name="connsiteY2" fmla="*/ 133013 h 133350"/>
                <a:gd name="connsiteX3" fmla="*/ 120760 w 133350"/>
                <a:gd name="connsiteY3" fmla="*/ 69195 h 133350"/>
                <a:gd name="connsiteX4" fmla="*/ 111235 w 133350"/>
                <a:gd name="connsiteY4" fmla="*/ 24428 h 1333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50" h="133350">
                  <a:moveTo>
                    <a:pt x="111235" y="24428"/>
                  </a:moveTo>
                  <a:cubicBezTo>
                    <a:pt x="95995" y="9188"/>
                    <a:pt x="97900" y="-16530"/>
                    <a:pt x="66467" y="14903"/>
                  </a:cubicBezTo>
                  <a:cubicBezTo>
                    <a:pt x="35035" y="46335"/>
                    <a:pt x="-11638" y="117773"/>
                    <a:pt x="2650" y="133013"/>
                  </a:cubicBezTo>
                  <a:cubicBezTo>
                    <a:pt x="17890" y="148253"/>
                    <a:pt x="89327" y="100628"/>
                    <a:pt x="120760" y="69195"/>
                  </a:cubicBezTo>
                  <a:cubicBezTo>
                    <a:pt x="152192" y="36810"/>
                    <a:pt x="126475" y="38715"/>
                    <a:pt x="111235" y="24428"/>
                  </a:cubicBezTo>
                  <a:close/>
                </a:path>
              </a:pathLst>
            </a:custGeom>
            <a:grpFill/>
            <a:ln w="9525" cap="flat">
              <a:noFill/>
              <a:prstDash val="solid"/>
              <a:miter/>
            </a:ln>
          </p:spPr>
          <p:txBody>
            <a:bodyPr rtlCol="0" anchor="ctr"/>
            <a:lstStyle/>
            <a:p>
              <a:endParaRPr lang="zh-CN" altLang="en-US"/>
            </a:p>
          </p:txBody>
        </p:sp>
      </p:gr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2128779" y="1237760"/>
            <a:ext cx="2347537" cy="46166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kumimoji="1" lang="zh-CN" altLang="en-US" sz="2400" b="1" dirty="0">
                <a:solidFill>
                  <a:srgbClr val="C00000"/>
                </a:solidFill>
              </a:rPr>
              <a:t>内部环境</a:t>
            </a:r>
            <a:r>
              <a:rPr kumimoji="1" lang="zh-CN" altLang="en-US" sz="2400" b="1" dirty="0"/>
              <a:t>的分析</a:t>
            </a:r>
          </a:p>
        </p:txBody>
      </p:sp>
      <p:sp>
        <p:nvSpPr>
          <p:cNvPr id="17" name="任意多边形: 形状 2"/>
          <p:cNvSpPr/>
          <p:nvPr/>
        </p:nvSpPr>
        <p:spPr>
          <a:xfrm>
            <a:off x="8362684" y="2276299"/>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18" name="文本框 17"/>
          <p:cNvSpPr txBox="1"/>
          <p:nvPr/>
        </p:nvSpPr>
        <p:spPr>
          <a:xfrm>
            <a:off x="4792973" y="2234336"/>
            <a:ext cx="3005951" cy="400110"/>
          </a:xfrm>
          <a:prstGeom prst="rect">
            <a:avLst/>
          </a:prstGeom>
          <a:noFill/>
        </p:spPr>
        <p:txBody>
          <a:bodyPr wrap="none" rtlCol="0">
            <a:spAutoFit/>
          </a:bodyPr>
          <a:lstStyle/>
          <a:p>
            <a:r>
              <a:rPr lang="zh-CN" altLang="en-US" sz="2000" b="1" dirty="0">
                <a:solidFill>
                  <a:schemeClr val="tx1">
                    <a:lumMod val="75000"/>
                    <a:lumOff val="25000"/>
                  </a:schemeClr>
                </a:solidFill>
              </a:rPr>
              <a:t>企业文化的战略因素分析</a:t>
            </a:r>
          </a:p>
        </p:txBody>
      </p:sp>
      <p:sp>
        <p:nvSpPr>
          <p:cNvPr id="19" name="矩形 18"/>
          <p:cNvSpPr/>
          <p:nvPr/>
        </p:nvSpPr>
        <p:spPr>
          <a:xfrm>
            <a:off x="4722467" y="2800312"/>
            <a:ext cx="3127256" cy="1200329"/>
          </a:xfrm>
          <a:prstGeom prst="rect">
            <a:avLst/>
          </a:prstGeom>
        </p:spPr>
        <p:txBody>
          <a:bodyPr wrap="square">
            <a:spAutoFit/>
          </a:bodyPr>
          <a:lstStyle/>
          <a:p>
            <a:pPr marL="285750" indent="-285750">
              <a:buFont typeface="Arial" panose="020B0604020202020204" pitchFamily="34" charset="0"/>
              <a:buChar char="•"/>
            </a:pPr>
            <a:r>
              <a:rPr lang="zh-CN" altLang="en-US" b="1" dirty="0">
                <a:solidFill>
                  <a:schemeClr val="tx1">
                    <a:lumMod val="75000"/>
                    <a:lumOff val="25000"/>
                  </a:schemeClr>
                </a:solidFill>
              </a:rPr>
              <a:t>迪士尼的企业文化：“</a:t>
            </a:r>
            <a:r>
              <a:rPr lang="zh-CN" altLang="en-US" b="1" dirty="0">
                <a:solidFill>
                  <a:schemeClr val="tx1"/>
                </a:solidFill>
              </a:rPr>
              <a:t>优秀、高效、细致的</a:t>
            </a:r>
            <a:r>
              <a:rPr lang="zh-CN" altLang="en-US" b="1" dirty="0">
                <a:solidFill>
                  <a:srgbClr val="C00000"/>
                </a:solidFill>
              </a:rPr>
              <a:t>服务</a:t>
            </a:r>
            <a:r>
              <a:rPr lang="zh-CN" altLang="en-US" b="1" dirty="0">
                <a:solidFill>
                  <a:schemeClr val="tx1">
                    <a:lumMod val="75000"/>
                    <a:lumOff val="25000"/>
                  </a:schemeClr>
                </a:solidFill>
              </a:rPr>
              <a:t>”和“庞大、严谨的</a:t>
            </a:r>
            <a:r>
              <a:rPr lang="zh-CN" altLang="en-US" b="1" dirty="0">
                <a:solidFill>
                  <a:srgbClr val="C00000"/>
                </a:solidFill>
              </a:rPr>
              <a:t>销售策略</a:t>
            </a:r>
            <a:r>
              <a:rPr lang="zh-CN" altLang="en-US" b="1" dirty="0">
                <a:solidFill>
                  <a:schemeClr val="tx1">
                    <a:lumMod val="75000"/>
                    <a:lumOff val="25000"/>
                  </a:schemeClr>
                </a:solidFill>
              </a:rPr>
              <a:t>”</a:t>
            </a:r>
            <a:endParaRPr lang="en-US" altLang="zh-CN" b="1" dirty="0">
              <a:solidFill>
                <a:schemeClr val="tx1">
                  <a:lumMod val="75000"/>
                  <a:lumOff val="25000"/>
                </a:schemeClr>
              </a:solidFill>
            </a:endParaRPr>
          </a:p>
        </p:txBody>
      </p:sp>
      <p:sp>
        <p:nvSpPr>
          <p:cNvPr id="20" name="任意多边形: 形状 2"/>
          <p:cNvSpPr/>
          <p:nvPr/>
        </p:nvSpPr>
        <p:spPr>
          <a:xfrm>
            <a:off x="4475962" y="2276299"/>
            <a:ext cx="367810" cy="367810"/>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a:p>
        </p:txBody>
      </p:sp>
      <p:sp>
        <p:nvSpPr>
          <p:cNvPr id="28" name="文本框 27"/>
          <p:cNvSpPr txBox="1"/>
          <p:nvPr/>
        </p:nvSpPr>
        <p:spPr>
          <a:xfrm>
            <a:off x="8679695" y="2234336"/>
            <a:ext cx="3005951" cy="400110"/>
          </a:xfrm>
          <a:prstGeom prst="rect">
            <a:avLst/>
          </a:prstGeom>
          <a:noFill/>
        </p:spPr>
        <p:txBody>
          <a:bodyPr wrap="none" rtlCol="0">
            <a:spAutoFit/>
          </a:bodyPr>
          <a:lstStyle/>
          <a:p>
            <a:r>
              <a:rPr lang="zh-CN" altLang="en-US" sz="2000" b="1" dirty="0">
                <a:solidFill>
                  <a:schemeClr val="tx1">
                    <a:lumMod val="75000"/>
                    <a:lumOff val="25000"/>
                  </a:schemeClr>
                </a:solidFill>
              </a:rPr>
              <a:t>资源条件的战略因素分析</a:t>
            </a:r>
          </a:p>
        </p:txBody>
      </p:sp>
      <p:sp>
        <p:nvSpPr>
          <p:cNvPr id="29" name="矩形 28"/>
          <p:cNvSpPr/>
          <p:nvPr/>
        </p:nvSpPr>
        <p:spPr>
          <a:xfrm>
            <a:off x="8546589" y="2800312"/>
            <a:ext cx="3127256" cy="2308324"/>
          </a:xfrm>
          <a:prstGeom prst="rect">
            <a:avLst/>
          </a:prstGeom>
        </p:spPr>
        <p:txBody>
          <a:bodyPr wrap="square">
            <a:spAutoFit/>
          </a:bodyPr>
          <a:lstStyle/>
          <a:p>
            <a:pPr marL="285750" indent="-285750">
              <a:buFont typeface="Arial" panose="020B0604020202020204" pitchFamily="34" charset="0"/>
              <a:buChar char="•"/>
            </a:pPr>
            <a:r>
              <a:rPr lang="zh-CN" altLang="en-US" b="1" dirty="0">
                <a:solidFill>
                  <a:schemeClr val="tx1">
                    <a:lumMod val="75000"/>
                    <a:lumOff val="25000"/>
                  </a:schemeClr>
                </a:solidFill>
              </a:rPr>
              <a:t>为了推出新的流媒体平台</a:t>
            </a:r>
            <a:r>
              <a:rPr lang="en-US" altLang="zh-CN" b="1" dirty="0">
                <a:solidFill>
                  <a:schemeClr val="tx1">
                    <a:lumMod val="75000"/>
                    <a:lumOff val="25000"/>
                  </a:schemeClr>
                </a:solidFill>
              </a:rPr>
              <a:t>Disney+</a:t>
            </a:r>
            <a:r>
              <a:rPr lang="zh-CN" altLang="en-US" b="1" dirty="0">
                <a:solidFill>
                  <a:schemeClr val="tx1">
                    <a:lumMod val="75000"/>
                    <a:lumOff val="25000"/>
                  </a:schemeClr>
                </a:solidFill>
              </a:rPr>
              <a:t>，在收购福克斯之前，迪士尼已经收购了流媒体公司</a:t>
            </a:r>
            <a:r>
              <a:rPr lang="en-US" altLang="zh-CN" b="1" dirty="0">
                <a:solidFill>
                  <a:schemeClr val="tx1">
                    <a:lumMod val="75000"/>
                    <a:lumOff val="25000"/>
                  </a:schemeClr>
                </a:solidFill>
              </a:rPr>
              <a:t>(</a:t>
            </a:r>
            <a:r>
              <a:rPr lang="en-US" altLang="zh-CN" b="1" dirty="0" err="1">
                <a:solidFill>
                  <a:schemeClr val="tx1">
                    <a:lumMod val="75000"/>
                    <a:lumOff val="25000"/>
                  </a:schemeClr>
                </a:solidFill>
              </a:rPr>
              <a:t>BAMTech</a:t>
            </a:r>
            <a:r>
              <a:rPr lang="en-US" altLang="zh-CN" b="1" dirty="0">
                <a:solidFill>
                  <a:schemeClr val="tx1">
                    <a:lumMod val="75000"/>
                    <a:lumOff val="25000"/>
                  </a:schemeClr>
                </a:solidFill>
              </a:rPr>
              <a:t>)</a:t>
            </a:r>
            <a:r>
              <a:rPr lang="zh-CN" altLang="en-US" b="1" dirty="0">
                <a:solidFill>
                  <a:schemeClr val="tx1">
                    <a:lumMod val="75000"/>
                    <a:lumOff val="25000"/>
                  </a:schemeClr>
                </a:solidFill>
              </a:rPr>
              <a:t>，为的是取得该公司的技术。收购福克斯是为了获取福克斯的影视资源来</a:t>
            </a:r>
            <a:r>
              <a:rPr lang="zh-CN" altLang="en-US" b="1" dirty="0">
                <a:solidFill>
                  <a:srgbClr val="C00000"/>
                </a:solidFill>
              </a:rPr>
              <a:t>扩展</a:t>
            </a:r>
            <a:r>
              <a:rPr lang="en-US" altLang="zh-CN" b="1" dirty="0">
                <a:solidFill>
                  <a:srgbClr val="C00000"/>
                </a:solidFill>
              </a:rPr>
              <a:t>Disney+</a:t>
            </a:r>
            <a:r>
              <a:rPr lang="zh-CN" altLang="en-US" b="1" dirty="0">
                <a:solidFill>
                  <a:srgbClr val="C00000"/>
                </a:solidFill>
              </a:rPr>
              <a:t>的流媒体资源</a:t>
            </a:r>
            <a:r>
              <a:rPr lang="zh-CN" altLang="en-US" b="1" dirty="0">
                <a:solidFill>
                  <a:schemeClr val="tx1">
                    <a:lumMod val="75000"/>
                    <a:lumOff val="25000"/>
                  </a:schemeClr>
                </a:solidFill>
              </a:rPr>
              <a:t>。</a:t>
            </a:r>
            <a:endParaRPr lang="en-US" altLang="zh-CN" b="1" dirty="0">
              <a:solidFill>
                <a:schemeClr val="tx1">
                  <a:lumMod val="75000"/>
                  <a:lumOff val="25000"/>
                </a:schemeClr>
              </a:solidFill>
            </a:endParaRPr>
          </a:p>
        </p:txBody>
      </p:sp>
      <p:pic>
        <p:nvPicPr>
          <p:cNvPr id="6" name="图片 5"/>
          <p:cNvPicPr>
            <a:picLocks noChangeAspect="1"/>
          </p:cNvPicPr>
          <p:nvPr/>
        </p:nvPicPr>
        <p:blipFill rotWithShape="1">
          <a:blip r:embed="rId2"/>
          <a:srcRect l="-1" t="8511" r="2047" b="5669"/>
          <a:stretch>
            <a:fillRect/>
          </a:stretch>
        </p:blipFill>
        <p:spPr>
          <a:xfrm>
            <a:off x="3884256" y="4318000"/>
            <a:ext cx="4478428" cy="2269068"/>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spd="slow">
    <p:wipe dir="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rot="16200000">
            <a:off x="6394882" y="4862258"/>
            <a:ext cx="1518364" cy="646331"/>
          </a:xfrm>
          <a:prstGeom prst="rect">
            <a:avLst/>
          </a:prstGeom>
          <a:noFill/>
        </p:spPr>
        <p:txBody>
          <a:bodyPr wrap="none" rtlCol="0">
            <a:spAutoFit/>
          </a:bodyPr>
          <a:lstStyle/>
          <a:p>
            <a:r>
              <a:rPr lang="en-US" altLang="zh-CN" sz="3600" spc="600" dirty="0">
                <a:solidFill>
                  <a:schemeClr val="tx1">
                    <a:alpha val="10000"/>
                  </a:schemeClr>
                </a:solidFill>
              </a:rPr>
              <a:t>2019</a:t>
            </a:r>
            <a:endParaRPr lang="zh-CN" altLang="en-US" sz="3600" spc="600" dirty="0">
              <a:solidFill>
                <a:schemeClr val="tx1">
                  <a:alpha val="10000"/>
                </a:schemeClr>
              </a:solidFill>
            </a:endParaRPr>
          </a:p>
        </p:txBody>
      </p:sp>
      <p:sp>
        <p:nvSpPr>
          <p:cNvPr id="3" name="文本占位符 2"/>
          <p:cNvSpPr>
            <a:spLocks noGrp="1"/>
          </p:cNvSpPr>
          <p:nvPr>
            <p:ph type="body" sz="quarter" idx="11"/>
          </p:nvPr>
        </p:nvSpPr>
        <p:spPr>
          <a:xfrm>
            <a:off x="600816" y="2032114"/>
            <a:ext cx="5262880" cy="1076325"/>
          </a:xfrm>
        </p:spPr>
        <p:txBody>
          <a:bodyPr/>
          <a:lstStyle/>
          <a:p>
            <a:pPr>
              <a:lnSpc>
                <a:spcPct val="80000"/>
              </a:lnSpc>
            </a:pPr>
            <a:r>
              <a:rPr lang="en-US" altLang="zh-CN" sz="8000" dirty="0"/>
              <a:t>Thank you</a:t>
            </a:r>
          </a:p>
        </p:txBody>
      </p:sp>
      <p:sp>
        <p:nvSpPr>
          <p:cNvPr id="5" name="文本占位符 4"/>
          <p:cNvSpPr>
            <a:spLocks noGrp="1"/>
          </p:cNvSpPr>
          <p:nvPr>
            <p:ph type="body" sz="quarter" idx="13"/>
          </p:nvPr>
        </p:nvSpPr>
        <p:spPr>
          <a:xfrm>
            <a:off x="939165" y="4837430"/>
            <a:ext cx="1169035" cy="257175"/>
          </a:xfrm>
        </p:spPr>
        <p:txBody>
          <a:bodyPr wrap="square"/>
          <a:lstStyle/>
          <a:p>
            <a:r>
              <a:rPr lang="en-US" altLang="zh-CN" dirty="0"/>
              <a:t>2019/ 11 / 05</a:t>
            </a:r>
            <a:endParaRPr lang="zh-CN" altLang="en-US" dirty="0"/>
          </a:p>
        </p:txBody>
      </p:sp>
      <p:pic>
        <p:nvPicPr>
          <p:cNvPr id="7" name="图片占位符 6" descr="封面"/>
          <p:cNvPicPr>
            <a:picLocks noGrp="1" noChangeAspect="1"/>
          </p:cNvPicPr>
          <p:nvPr>
            <p:ph type="pic" sz="quarter" idx="10"/>
          </p:nvPr>
        </p:nvPicPr>
        <p:blipFill>
          <a:blip r:embed="rId2"/>
          <a:stretch>
            <a:fillRect/>
          </a:stretch>
        </p:blipFill>
        <p:spPr>
          <a:xfrm>
            <a:off x="7186295" y="1051560"/>
            <a:ext cx="3829050" cy="4390390"/>
          </a:xfrm>
          <a:prstGeom prst="rect">
            <a:avLst/>
          </a:prstGeom>
        </p:spPr>
      </p:pic>
    </p:spTree>
  </p:cSld>
  <p:clrMapOvr>
    <a:masterClrMapping/>
  </p:clrMapOvr>
  <p:transition spd="slow">
    <p:wipe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695325" y="6292750"/>
            <a:ext cx="10801350" cy="3266"/>
            <a:chOff x="695325" y="6292750"/>
            <a:chExt cx="10801350" cy="3266"/>
          </a:xfrm>
        </p:grpSpPr>
        <p:cxnSp>
          <p:nvCxnSpPr>
            <p:cNvPr id="10" name="直接连接符 9"/>
            <p:cNvCxnSpPr/>
            <p:nvPr/>
          </p:nvCxnSpPr>
          <p:spPr>
            <a:xfrm>
              <a:off x="695325" y="6296016"/>
              <a:ext cx="108013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11118850"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cxnSp>
        <p:nvCxnSpPr>
          <p:cNvPr id="19" name="直接连接符 18"/>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标题 31"/>
          <p:cNvSpPr>
            <a:spLocks noGrp="1"/>
          </p:cNvSpPr>
          <p:nvPr>
            <p:ph type="title"/>
          </p:nvPr>
        </p:nvSpPr>
        <p:spPr>
          <a:xfrm>
            <a:off x="598170" y="495935"/>
            <a:ext cx="3217692" cy="880241"/>
          </a:xfrm>
        </p:spPr>
        <p:txBody>
          <a:bodyPr wrap="square"/>
          <a:lstStyle/>
          <a:p>
            <a:pPr>
              <a:lnSpc>
                <a:spcPct val="80000"/>
              </a:lnSpc>
            </a:pPr>
            <a:r>
              <a:rPr lang="zh-CN" altLang="en-US" dirty="0"/>
              <a:t>案例背景及问题</a:t>
            </a:r>
          </a:p>
        </p:txBody>
      </p:sp>
    </p:spTree>
  </p:cSld>
  <p:clrMapOvr>
    <a:masterClrMapping/>
  </p:clrMapOvr>
  <p:transition spd="slow">
    <p:wipe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占位符 3" descr="disney图"/>
          <p:cNvPicPr>
            <a:picLocks noGrp="1" noChangeAspect="1"/>
          </p:cNvPicPr>
          <p:nvPr>
            <p:ph type="pic" sz="quarter" idx="11"/>
          </p:nvPr>
        </p:nvPicPr>
        <p:blipFill>
          <a:blip r:embed="rId2">
            <a:alphaModFix amt="5000"/>
          </a:blip>
          <a:stretch>
            <a:fillRect/>
          </a:stretch>
        </p:blipFill>
        <p:spPr>
          <a:xfrm>
            <a:off x="-321384" y="-769191"/>
            <a:ext cx="12594574" cy="8396382"/>
          </a:xfrm>
          <a:prstGeom prst="rect">
            <a:avLst/>
          </a:prstGeom>
        </p:spPr>
      </p:pic>
      <p:grpSp>
        <p:nvGrpSpPr>
          <p:cNvPr id="9" name="组合 8"/>
          <p:cNvGrpSpPr/>
          <p:nvPr/>
        </p:nvGrpSpPr>
        <p:grpSpPr>
          <a:xfrm>
            <a:off x="695325" y="6301542"/>
            <a:ext cx="6109921" cy="3266"/>
            <a:chOff x="695325" y="6292750"/>
            <a:chExt cx="6109921" cy="3266"/>
          </a:xfrm>
        </p:grpSpPr>
        <p:cxnSp>
          <p:nvCxnSpPr>
            <p:cNvPr id="10" name="直接连接符 9"/>
            <p:cNvCxnSpPr/>
            <p:nvPr/>
          </p:nvCxnSpPr>
          <p:spPr>
            <a:xfrm>
              <a:off x="695325" y="6296016"/>
              <a:ext cx="610992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cxnSp>
        <p:nvCxnSpPr>
          <p:cNvPr id="19" name="直接连接符 18"/>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标题 31"/>
          <p:cNvSpPr>
            <a:spLocks noGrp="1"/>
          </p:cNvSpPr>
          <p:nvPr>
            <p:ph type="title"/>
          </p:nvPr>
        </p:nvSpPr>
        <p:spPr>
          <a:xfrm>
            <a:off x="588009" y="495935"/>
            <a:ext cx="3720221" cy="880241"/>
          </a:xfrm>
        </p:spPr>
        <p:txBody>
          <a:bodyPr wrap="square"/>
          <a:lstStyle/>
          <a:p>
            <a:pPr>
              <a:lnSpc>
                <a:spcPct val="80000"/>
              </a:lnSpc>
            </a:pPr>
            <a:r>
              <a:rPr lang="zh-CN" altLang="en-US" dirty="0"/>
              <a:t>案例背景及问题</a:t>
            </a:r>
          </a:p>
        </p:txBody>
      </p:sp>
      <p:sp>
        <p:nvSpPr>
          <p:cNvPr id="25" name="矩形 24"/>
          <p:cNvSpPr/>
          <p:nvPr/>
        </p:nvSpPr>
        <p:spPr>
          <a:xfrm>
            <a:off x="1608638" y="474523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30"/>
          <p:cNvSpPr/>
          <p:nvPr/>
        </p:nvSpPr>
        <p:spPr>
          <a:xfrm>
            <a:off x="11242702" y="1209306"/>
            <a:ext cx="253974" cy="70976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1608638" y="1309886"/>
            <a:ext cx="124855" cy="125734"/>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Elbow Connector 4"/>
          <p:cNvCxnSpPr/>
          <p:nvPr/>
        </p:nvCxnSpPr>
        <p:spPr>
          <a:xfrm>
            <a:off x="5146560" y="2231249"/>
            <a:ext cx="1658686" cy="874933"/>
          </a:xfrm>
          <a:prstGeom prst="bentConnector3">
            <a:avLst>
              <a:gd name="adj1" fmla="val -609"/>
            </a:avLst>
          </a:prstGeom>
          <a:ln>
            <a:tailEnd type="triangle"/>
          </a:ln>
        </p:spPr>
        <p:style>
          <a:lnRef idx="1">
            <a:schemeClr val="dk1"/>
          </a:lnRef>
          <a:fillRef idx="0">
            <a:schemeClr val="dk1"/>
          </a:fillRef>
          <a:effectRef idx="0">
            <a:schemeClr val="dk1"/>
          </a:effectRef>
          <a:fontRef idx="minor">
            <a:schemeClr val="tx1"/>
          </a:fontRef>
        </p:style>
      </p:cxnSp>
    </p:spTree>
  </p:cSld>
  <p:clrMapOvr>
    <a:masterClrMapping/>
  </p:clrMapOvr>
  <p:transition spd="slow">
    <p:wipe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695325" y="6301542"/>
            <a:ext cx="6109921" cy="3266"/>
            <a:chOff x="695325" y="6292750"/>
            <a:chExt cx="6109921" cy="3266"/>
          </a:xfrm>
        </p:grpSpPr>
        <p:cxnSp>
          <p:nvCxnSpPr>
            <p:cNvPr id="10" name="直接连接符 9"/>
            <p:cNvCxnSpPr/>
            <p:nvPr/>
          </p:nvCxnSpPr>
          <p:spPr>
            <a:xfrm>
              <a:off x="695325" y="6296016"/>
              <a:ext cx="6109921"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95325" y="6292750"/>
              <a:ext cx="362857"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cxnSp>
        <p:nvCxnSpPr>
          <p:cNvPr id="19" name="直接连接符 18"/>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2" name="标题 31"/>
          <p:cNvSpPr>
            <a:spLocks noGrp="1"/>
          </p:cNvSpPr>
          <p:nvPr>
            <p:ph type="title"/>
          </p:nvPr>
        </p:nvSpPr>
        <p:spPr>
          <a:xfrm>
            <a:off x="588010" y="495935"/>
            <a:ext cx="3699510" cy="880241"/>
          </a:xfrm>
        </p:spPr>
        <p:txBody>
          <a:bodyPr wrap="square"/>
          <a:lstStyle/>
          <a:p>
            <a:pPr>
              <a:lnSpc>
                <a:spcPct val="80000"/>
              </a:lnSpc>
            </a:pPr>
            <a:r>
              <a:rPr lang="zh-CN" altLang="en-US" dirty="0"/>
              <a:t>案例背景及问题</a:t>
            </a:r>
          </a:p>
        </p:txBody>
      </p:sp>
      <p:sp>
        <p:nvSpPr>
          <p:cNvPr id="25" name="矩形 24"/>
          <p:cNvSpPr/>
          <p:nvPr/>
        </p:nvSpPr>
        <p:spPr>
          <a:xfrm>
            <a:off x="5336677" y="1224482"/>
            <a:ext cx="52981" cy="58650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0"/>
          </p:nvPr>
        </p:nvSpPr>
        <p:spPr>
          <a:xfrm>
            <a:off x="3096302" y="2384548"/>
            <a:ext cx="870751" cy="757130"/>
          </a:xfrm>
        </p:spPr>
        <p:txBody>
          <a:bodyPr/>
          <a:lstStyle/>
          <a:p>
            <a:r>
              <a:rPr lang="en-US" altLang="zh-CN" dirty="0"/>
              <a:t>02</a:t>
            </a:r>
            <a:endParaRPr lang="zh-CN" altLang="en-US" dirty="0"/>
          </a:p>
        </p:txBody>
      </p:sp>
      <p:sp>
        <p:nvSpPr>
          <p:cNvPr id="2" name="标题 1"/>
          <p:cNvSpPr>
            <a:spLocks noGrp="1"/>
          </p:cNvSpPr>
          <p:nvPr>
            <p:ph type="title"/>
          </p:nvPr>
        </p:nvSpPr>
        <p:spPr>
          <a:xfrm>
            <a:off x="3867785" y="2078990"/>
            <a:ext cx="2284730" cy="534035"/>
          </a:xfrm>
        </p:spPr>
        <p:txBody>
          <a:bodyPr wrap="square"/>
          <a:lstStyle/>
          <a:p>
            <a:pPr>
              <a:lnSpc>
                <a:spcPct val="80000"/>
              </a:lnSpc>
            </a:pPr>
            <a:r>
              <a:rPr dirty="0"/>
              <a:t>问题</a:t>
            </a:r>
            <a:r>
              <a:rPr lang="zh-CN" altLang="en-US" dirty="0"/>
              <a:t>解答</a:t>
            </a:r>
            <a:endParaRPr dirty="0"/>
          </a:p>
        </p:txBody>
      </p:sp>
    </p:spTree>
  </p:cSld>
  <p:clrMapOvr>
    <a:masterClrMapping/>
  </p:clrMapOvr>
  <p:transition spd="slow">
    <p:wipe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041" y="2867640"/>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8837295" cy="485140"/>
          </a:xfrm>
        </p:spPr>
        <p:txBody>
          <a:bodyPr wrap="square"/>
          <a:lstStyle/>
          <a:p>
            <a:pPr algn="l">
              <a:lnSpc>
                <a:spcPct val="80000"/>
              </a:lnSpc>
            </a:pPr>
            <a:r>
              <a:rPr lang="en-US" altLang="zh-CN" dirty="0"/>
              <a:t>1.</a:t>
            </a:r>
            <a:r>
              <a:rPr lang="zh-CN" altLang="en-US" dirty="0"/>
              <a:t>迪士尼的战略目标是什么？</a:t>
            </a: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60822" y="2049069"/>
            <a:ext cx="12131178" cy="646331"/>
          </a:xfrm>
          <a:prstGeom prst="rect">
            <a:avLst/>
          </a:prstGeom>
          <a:noFill/>
        </p:spPr>
        <p:txBody>
          <a:bodyPr wrap="square" rtlCol="0">
            <a:spAutoFit/>
          </a:bodyPr>
          <a:lstStyle/>
          <a:p>
            <a:r>
              <a:rPr lang="zh-CN" altLang="en-US" sz="3600" b="1" dirty="0">
                <a:solidFill>
                  <a:schemeClr val="accent1"/>
                </a:solidFill>
              </a:rPr>
              <a:t>“创立发展自己的流媒体平台、瓜分</a:t>
            </a:r>
            <a:r>
              <a:rPr lang="en-US" altLang="zh-CN" sz="3600" b="1" dirty="0">
                <a:solidFill>
                  <a:schemeClr val="accent1"/>
                </a:solidFill>
              </a:rPr>
              <a:t>Netflix</a:t>
            </a:r>
            <a:r>
              <a:rPr lang="zh-CN" altLang="en-US" sz="3600" b="1" dirty="0">
                <a:solidFill>
                  <a:schemeClr val="accent1"/>
                </a:solidFill>
              </a:rPr>
              <a:t>的市场占有率”</a:t>
            </a:r>
            <a:endParaRPr kumimoji="1" lang="en-US" altLang="zh-CN" sz="3600" b="1" dirty="0">
              <a:solidFill>
                <a:schemeClr val="accent1"/>
              </a:solidFill>
            </a:endParaRPr>
          </a:p>
        </p:txBody>
      </p:sp>
      <p:pic>
        <p:nvPicPr>
          <p:cNvPr id="12" name="图片 11">
            <a:extLst>
              <a:ext uri="{FF2B5EF4-FFF2-40B4-BE49-F238E27FC236}">
                <a16:creationId xmlns:a16="http://schemas.microsoft.com/office/drawing/2014/main" id="{618C6302-E183-4306-B9F4-DE82EA6561CA}"/>
              </a:ext>
            </a:extLst>
          </p:cNvPr>
          <p:cNvPicPr>
            <a:picLocks noChangeAspect="1"/>
          </p:cNvPicPr>
          <p:nvPr/>
        </p:nvPicPr>
        <p:blipFill>
          <a:blip r:embed="rId2"/>
          <a:stretch>
            <a:fillRect/>
          </a:stretch>
        </p:blipFill>
        <p:spPr>
          <a:xfrm>
            <a:off x="6368023" y="3429000"/>
            <a:ext cx="5128652" cy="2561051"/>
          </a:xfrm>
          <a:prstGeom prst="rect">
            <a:avLst/>
          </a:prstGeom>
          <a:ln>
            <a:noFill/>
          </a:ln>
          <a:effectLst>
            <a:outerShdw blurRad="292100" dist="139700" dir="2700000" algn="tl" rotWithShape="0">
              <a:srgbClr val="333333">
                <a:alpha val="65000"/>
              </a:srgbClr>
            </a:outerShdw>
          </a:effectLst>
        </p:spPr>
      </p:pic>
      <p:pic>
        <p:nvPicPr>
          <p:cNvPr id="15" name="图片 14">
            <a:extLst>
              <a:ext uri="{FF2B5EF4-FFF2-40B4-BE49-F238E27FC236}">
                <a16:creationId xmlns:a16="http://schemas.microsoft.com/office/drawing/2014/main" id="{E79495A7-3010-466D-9FD2-DF34CAF3EAA3}"/>
              </a:ext>
            </a:extLst>
          </p:cNvPr>
          <p:cNvPicPr>
            <a:picLocks noChangeAspect="1"/>
          </p:cNvPicPr>
          <p:nvPr/>
        </p:nvPicPr>
        <p:blipFill rotWithShape="1">
          <a:blip r:embed="rId3"/>
          <a:srcRect l="-1" t="8511" r="2047" b="5669"/>
          <a:stretch>
            <a:fillRect/>
          </a:stretch>
        </p:blipFill>
        <p:spPr>
          <a:xfrm>
            <a:off x="589280" y="3429000"/>
            <a:ext cx="5054711" cy="256105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229588834"/>
      </p:ext>
    </p:extLst>
  </p:cSld>
  <p:clrMapOvr>
    <a:masterClrMapping/>
  </p:clrMapOvr>
  <p:transition spd="slow">
    <p:wipe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61439"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041" y="2867640"/>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8837295" cy="485140"/>
          </a:xfrm>
        </p:spPr>
        <p:txBody>
          <a:bodyPr wrap="square"/>
          <a:lstStyle/>
          <a:p>
            <a:pPr algn="l">
              <a:lnSpc>
                <a:spcPct val="80000"/>
              </a:lnSpc>
            </a:pPr>
            <a:r>
              <a:rPr lang="en-US" altLang="zh-CN" dirty="0"/>
              <a:t>2.</a:t>
            </a:r>
            <a:r>
              <a:rPr lang="zh-CN" altLang="en-US" dirty="0"/>
              <a:t>迪士尼为何制定了这样的战略目标？</a:t>
            </a:r>
          </a:p>
        </p:txBody>
      </p:sp>
      <p:sp>
        <p:nvSpPr>
          <p:cNvPr id="13" name="矩形 12"/>
          <p:cNvSpPr/>
          <p:nvPr/>
        </p:nvSpPr>
        <p:spPr>
          <a:xfrm>
            <a:off x="589280" y="1358498"/>
            <a:ext cx="9471158" cy="523220"/>
          </a:xfrm>
          <a:prstGeom prst="rect">
            <a:avLst/>
          </a:prstGeom>
        </p:spPr>
        <p:txBody>
          <a:bodyPr wrap="square">
            <a:spAutoFit/>
          </a:bodyPr>
          <a:lstStyle/>
          <a:p>
            <a:r>
              <a:rPr lang="zh-CN" altLang="en-US" sz="2800" b="1" dirty="0">
                <a:latin typeface="+mn-ea"/>
                <a:cs typeface="+mn-ea"/>
              </a:rPr>
              <a:t>原因可以分为两点：</a:t>
            </a:r>
            <a:endParaRPr lang="en-US" altLang="zh-CN" sz="2800" b="1" dirty="0">
              <a:latin typeface="+mn-ea"/>
              <a:cs typeface="+mn-ea"/>
            </a:endParaRP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矩形 14">
            <a:extLst>
              <a:ext uri="{FF2B5EF4-FFF2-40B4-BE49-F238E27FC236}">
                <a16:creationId xmlns:a16="http://schemas.microsoft.com/office/drawing/2014/main" id="{8FD6E801-87CD-44FD-BCE9-B88B15683FDB}"/>
              </a:ext>
            </a:extLst>
          </p:cNvPr>
          <p:cNvSpPr/>
          <p:nvPr/>
        </p:nvSpPr>
        <p:spPr>
          <a:xfrm>
            <a:off x="589280" y="2368779"/>
            <a:ext cx="9471158" cy="523220"/>
          </a:xfrm>
          <a:prstGeom prst="rect">
            <a:avLst/>
          </a:prstGeom>
        </p:spPr>
        <p:txBody>
          <a:bodyPr wrap="square">
            <a:spAutoFit/>
          </a:bodyPr>
          <a:lstStyle/>
          <a:p>
            <a:r>
              <a:rPr lang="en-US" altLang="zh-CN" sz="2800" b="1" dirty="0">
                <a:latin typeface="+mn-ea"/>
                <a:cs typeface="+mn-ea"/>
              </a:rPr>
              <a:t>1</a:t>
            </a:r>
            <a:r>
              <a:rPr lang="zh-CN" altLang="en-US" sz="2800" b="1" dirty="0">
                <a:latin typeface="+mn-ea"/>
                <a:cs typeface="+mn-ea"/>
              </a:rPr>
              <a:t>、外部环境因素</a:t>
            </a:r>
            <a:r>
              <a:rPr lang="en-US" altLang="zh-CN" sz="2800" b="1" dirty="0">
                <a:latin typeface="+mn-ea"/>
                <a:cs typeface="+mn-ea"/>
              </a:rPr>
              <a:t>								2</a:t>
            </a:r>
            <a:r>
              <a:rPr lang="zh-CN" altLang="en-US" sz="2800" b="1" dirty="0">
                <a:latin typeface="+mn-ea"/>
                <a:cs typeface="+mn-ea"/>
              </a:rPr>
              <a:t>、企业内部因素</a:t>
            </a:r>
            <a:endParaRPr lang="en-US" altLang="zh-CN" sz="2800" b="1" dirty="0">
              <a:latin typeface="+mn-ea"/>
              <a:cs typeface="+mn-ea"/>
            </a:endParaRPr>
          </a:p>
        </p:txBody>
      </p:sp>
      <p:pic>
        <p:nvPicPr>
          <p:cNvPr id="3" name="图片 2">
            <a:extLst>
              <a:ext uri="{FF2B5EF4-FFF2-40B4-BE49-F238E27FC236}">
                <a16:creationId xmlns:a16="http://schemas.microsoft.com/office/drawing/2014/main" id="{21B57159-8FB3-4DA9-A5E5-38F5BA7E0D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9280" y="3158617"/>
            <a:ext cx="5037878" cy="3022727"/>
          </a:xfrm>
          <a:prstGeom prst="rect">
            <a:avLst/>
          </a:prstGeom>
        </p:spPr>
      </p:pic>
      <p:pic>
        <p:nvPicPr>
          <p:cNvPr id="6" name="图片 5">
            <a:extLst>
              <a:ext uri="{FF2B5EF4-FFF2-40B4-BE49-F238E27FC236}">
                <a16:creationId xmlns:a16="http://schemas.microsoft.com/office/drawing/2014/main" id="{FF9057CE-8856-4E1D-8523-22ADBF2CACE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833761" y="3158617"/>
            <a:ext cx="5760720" cy="2983505"/>
          </a:xfrm>
          <a:prstGeom prst="rect">
            <a:avLst/>
          </a:prstGeom>
        </p:spPr>
      </p:pic>
    </p:spTree>
    <p:extLst>
      <p:ext uri="{BB962C8B-B14F-4D97-AF65-F5344CB8AC3E}">
        <p14:creationId xmlns:p14="http://schemas.microsoft.com/office/powerpoint/2010/main" val="3951985239"/>
      </p:ext>
    </p:extLst>
  </p:cSld>
  <p:clrMapOvr>
    <a:masterClrMapping/>
  </p:clrMapOvr>
  <p:transition spd="slow">
    <p:wipe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矩形 37"/>
          <p:cNvSpPr/>
          <p:nvPr/>
        </p:nvSpPr>
        <p:spPr>
          <a:xfrm>
            <a:off x="8975725" y="1273058"/>
            <a:ext cx="1439234" cy="303112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9041" y="2867640"/>
            <a:ext cx="3239604" cy="399036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标题 31"/>
          <p:cNvSpPr>
            <a:spLocks noGrp="1"/>
          </p:cNvSpPr>
          <p:nvPr>
            <p:ph type="title"/>
          </p:nvPr>
        </p:nvSpPr>
        <p:spPr>
          <a:xfrm>
            <a:off x="589280" y="495935"/>
            <a:ext cx="8837295" cy="485140"/>
          </a:xfrm>
        </p:spPr>
        <p:txBody>
          <a:bodyPr wrap="square"/>
          <a:lstStyle/>
          <a:p>
            <a:pPr algn="l">
              <a:lnSpc>
                <a:spcPct val="80000"/>
              </a:lnSpc>
            </a:pPr>
            <a:r>
              <a:rPr lang="en-US" altLang="zh-CN" dirty="0"/>
              <a:t>2.</a:t>
            </a:r>
            <a:r>
              <a:rPr lang="zh-CN" altLang="en-US" dirty="0"/>
              <a:t>迪士尼为何制定了这样的战略目标？</a:t>
            </a:r>
          </a:p>
        </p:txBody>
      </p:sp>
      <p:cxnSp>
        <p:nvCxnSpPr>
          <p:cNvPr id="36" name="直接连接符 35"/>
          <p:cNvCxnSpPr/>
          <p:nvPr/>
        </p:nvCxnSpPr>
        <p:spPr>
          <a:xfrm>
            <a:off x="11287125" y="552430"/>
            <a:ext cx="20955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11377612" y="604817"/>
            <a:ext cx="119063"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任意多边形: 形状 9">
            <a:extLst>
              <a:ext uri="{FF2B5EF4-FFF2-40B4-BE49-F238E27FC236}">
                <a16:creationId xmlns:a16="http://schemas.microsoft.com/office/drawing/2014/main" id="{9FDB2086-E4BF-42A0-8A83-4EB81922B3F9}"/>
              </a:ext>
            </a:extLst>
          </p:cNvPr>
          <p:cNvSpPr/>
          <p:nvPr/>
        </p:nvSpPr>
        <p:spPr>
          <a:xfrm>
            <a:off x="762591" y="1124672"/>
            <a:ext cx="367665" cy="367665"/>
          </a:xfrm>
          <a:custGeom>
            <a:avLst/>
            <a:gdLst>
              <a:gd name="connsiteX0" fmla="*/ 723900 w 781050"/>
              <a:gd name="connsiteY0" fmla="*/ 371475 h 781050"/>
              <a:gd name="connsiteX1" fmla="*/ 409575 w 781050"/>
              <a:gd name="connsiteY1" fmla="*/ 57150 h 781050"/>
              <a:gd name="connsiteX2" fmla="*/ 409575 w 781050"/>
              <a:gd name="connsiteY2" fmla="*/ 0 h 781050"/>
              <a:gd name="connsiteX3" fmla="*/ 371475 w 781050"/>
              <a:gd name="connsiteY3" fmla="*/ 0 h 781050"/>
              <a:gd name="connsiteX4" fmla="*/ 371475 w 781050"/>
              <a:gd name="connsiteY4" fmla="*/ 57150 h 781050"/>
              <a:gd name="connsiteX5" fmla="*/ 57150 w 781050"/>
              <a:gd name="connsiteY5" fmla="*/ 371475 h 781050"/>
              <a:gd name="connsiteX6" fmla="*/ 0 w 781050"/>
              <a:gd name="connsiteY6" fmla="*/ 371475 h 781050"/>
              <a:gd name="connsiteX7" fmla="*/ 0 w 781050"/>
              <a:gd name="connsiteY7" fmla="*/ 409575 h 781050"/>
              <a:gd name="connsiteX8" fmla="*/ 57150 w 781050"/>
              <a:gd name="connsiteY8" fmla="*/ 409575 h 781050"/>
              <a:gd name="connsiteX9" fmla="*/ 371475 w 781050"/>
              <a:gd name="connsiteY9" fmla="*/ 723900 h 781050"/>
              <a:gd name="connsiteX10" fmla="*/ 371475 w 781050"/>
              <a:gd name="connsiteY10" fmla="*/ 781050 h 781050"/>
              <a:gd name="connsiteX11" fmla="*/ 409575 w 781050"/>
              <a:gd name="connsiteY11" fmla="*/ 781050 h 781050"/>
              <a:gd name="connsiteX12" fmla="*/ 409575 w 781050"/>
              <a:gd name="connsiteY12" fmla="*/ 723900 h 781050"/>
              <a:gd name="connsiteX13" fmla="*/ 723900 w 781050"/>
              <a:gd name="connsiteY13" fmla="*/ 409575 h 781050"/>
              <a:gd name="connsiteX14" fmla="*/ 781050 w 781050"/>
              <a:gd name="connsiteY14" fmla="*/ 409575 h 781050"/>
              <a:gd name="connsiteX15" fmla="*/ 781050 w 781050"/>
              <a:gd name="connsiteY15" fmla="*/ 371475 h 781050"/>
              <a:gd name="connsiteX16" fmla="*/ 582549 w 781050"/>
              <a:gd name="connsiteY16" fmla="*/ 409575 h 781050"/>
              <a:gd name="connsiteX17" fmla="*/ 409575 w 781050"/>
              <a:gd name="connsiteY17" fmla="*/ 582549 h 781050"/>
              <a:gd name="connsiteX18" fmla="*/ 409575 w 781050"/>
              <a:gd name="connsiteY18" fmla="*/ 504825 h 781050"/>
              <a:gd name="connsiteX19" fmla="*/ 371475 w 781050"/>
              <a:gd name="connsiteY19" fmla="*/ 504825 h 781050"/>
              <a:gd name="connsiteX20" fmla="*/ 371475 w 781050"/>
              <a:gd name="connsiteY20" fmla="*/ 582549 h 781050"/>
              <a:gd name="connsiteX21" fmla="*/ 198501 w 781050"/>
              <a:gd name="connsiteY21" fmla="*/ 409575 h 781050"/>
              <a:gd name="connsiteX22" fmla="*/ 276225 w 781050"/>
              <a:gd name="connsiteY22" fmla="*/ 409575 h 781050"/>
              <a:gd name="connsiteX23" fmla="*/ 276225 w 781050"/>
              <a:gd name="connsiteY23" fmla="*/ 371475 h 781050"/>
              <a:gd name="connsiteX24" fmla="*/ 198501 w 781050"/>
              <a:gd name="connsiteY24" fmla="*/ 371475 h 781050"/>
              <a:gd name="connsiteX25" fmla="*/ 371475 w 781050"/>
              <a:gd name="connsiteY25" fmla="*/ 198501 h 781050"/>
              <a:gd name="connsiteX26" fmla="*/ 371475 w 781050"/>
              <a:gd name="connsiteY26" fmla="*/ 276225 h 781050"/>
              <a:gd name="connsiteX27" fmla="*/ 409575 w 781050"/>
              <a:gd name="connsiteY27" fmla="*/ 276225 h 781050"/>
              <a:gd name="connsiteX28" fmla="*/ 409575 w 781050"/>
              <a:gd name="connsiteY28" fmla="*/ 198501 h 781050"/>
              <a:gd name="connsiteX29" fmla="*/ 582549 w 781050"/>
              <a:gd name="connsiteY29" fmla="*/ 371475 h 781050"/>
              <a:gd name="connsiteX30" fmla="*/ 504825 w 781050"/>
              <a:gd name="connsiteY30" fmla="*/ 371475 h 781050"/>
              <a:gd name="connsiteX31" fmla="*/ 504825 w 781050"/>
              <a:gd name="connsiteY31" fmla="*/ 409575 h 781050"/>
              <a:gd name="connsiteX32" fmla="*/ 371475 w 781050"/>
              <a:gd name="connsiteY32" fmla="*/ 114300 h 781050"/>
              <a:gd name="connsiteX33" fmla="*/ 371475 w 781050"/>
              <a:gd name="connsiteY33" fmla="*/ 160306 h 781050"/>
              <a:gd name="connsiteX34" fmla="*/ 160211 w 781050"/>
              <a:gd name="connsiteY34" fmla="*/ 371475 h 781050"/>
              <a:gd name="connsiteX35" fmla="*/ 114300 w 781050"/>
              <a:gd name="connsiteY35" fmla="*/ 371475 h 781050"/>
              <a:gd name="connsiteX36" fmla="*/ 371475 w 781050"/>
              <a:gd name="connsiteY36" fmla="*/ 114300 h 781050"/>
              <a:gd name="connsiteX37" fmla="*/ 114300 w 781050"/>
              <a:gd name="connsiteY37" fmla="*/ 409575 h 781050"/>
              <a:gd name="connsiteX38" fmla="*/ 160306 w 781050"/>
              <a:gd name="connsiteY38" fmla="*/ 409575 h 781050"/>
              <a:gd name="connsiteX39" fmla="*/ 371475 w 781050"/>
              <a:gd name="connsiteY39" fmla="*/ 620840 h 781050"/>
              <a:gd name="connsiteX40" fmla="*/ 371475 w 781050"/>
              <a:gd name="connsiteY40" fmla="*/ 666750 h 781050"/>
              <a:gd name="connsiteX41" fmla="*/ 114300 w 781050"/>
              <a:gd name="connsiteY41" fmla="*/ 409575 h 781050"/>
              <a:gd name="connsiteX42" fmla="*/ 409575 w 781050"/>
              <a:gd name="connsiteY42" fmla="*/ 666750 h 781050"/>
              <a:gd name="connsiteX43" fmla="*/ 409575 w 781050"/>
              <a:gd name="connsiteY43" fmla="*/ 620840 h 781050"/>
              <a:gd name="connsiteX44" fmla="*/ 620840 w 781050"/>
              <a:gd name="connsiteY44" fmla="*/ 409575 h 781050"/>
              <a:gd name="connsiteX45" fmla="*/ 666750 w 781050"/>
              <a:gd name="connsiteY45" fmla="*/ 409575 h 781050"/>
              <a:gd name="connsiteX46" fmla="*/ 409575 w 781050"/>
              <a:gd name="connsiteY46" fmla="*/ 666750 h 781050"/>
              <a:gd name="connsiteX47" fmla="*/ 620840 w 781050"/>
              <a:gd name="connsiteY47" fmla="*/ 371475 h 781050"/>
              <a:gd name="connsiteX48" fmla="*/ 409575 w 781050"/>
              <a:gd name="connsiteY48" fmla="*/ 160211 h 781050"/>
              <a:gd name="connsiteX49" fmla="*/ 409575 w 781050"/>
              <a:gd name="connsiteY49" fmla="*/ 114300 h 781050"/>
              <a:gd name="connsiteX50" fmla="*/ 666750 w 781050"/>
              <a:gd name="connsiteY50" fmla="*/ 371475 h 781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781050" h="781050">
                <a:moveTo>
                  <a:pt x="723900" y="371475"/>
                </a:moveTo>
                <a:cubicBezTo>
                  <a:pt x="713912" y="202187"/>
                  <a:pt x="578863" y="67138"/>
                  <a:pt x="409575" y="57150"/>
                </a:cubicBezTo>
                <a:lnTo>
                  <a:pt x="409575" y="0"/>
                </a:lnTo>
                <a:lnTo>
                  <a:pt x="371475" y="0"/>
                </a:lnTo>
                <a:lnTo>
                  <a:pt x="371475" y="57150"/>
                </a:lnTo>
                <a:cubicBezTo>
                  <a:pt x="202187" y="67138"/>
                  <a:pt x="67138" y="202187"/>
                  <a:pt x="57150" y="371475"/>
                </a:cubicBezTo>
                <a:lnTo>
                  <a:pt x="0" y="371475"/>
                </a:lnTo>
                <a:lnTo>
                  <a:pt x="0" y="409575"/>
                </a:lnTo>
                <a:lnTo>
                  <a:pt x="57150" y="409575"/>
                </a:lnTo>
                <a:cubicBezTo>
                  <a:pt x="67138" y="578863"/>
                  <a:pt x="202187" y="713912"/>
                  <a:pt x="371475" y="723900"/>
                </a:cubicBezTo>
                <a:lnTo>
                  <a:pt x="371475" y="781050"/>
                </a:lnTo>
                <a:lnTo>
                  <a:pt x="409575" y="781050"/>
                </a:lnTo>
                <a:lnTo>
                  <a:pt x="409575" y="723900"/>
                </a:lnTo>
                <a:cubicBezTo>
                  <a:pt x="578863" y="713912"/>
                  <a:pt x="713912" y="578863"/>
                  <a:pt x="723900" y="409575"/>
                </a:cubicBezTo>
                <a:lnTo>
                  <a:pt x="781050" y="409575"/>
                </a:lnTo>
                <a:lnTo>
                  <a:pt x="781050" y="371475"/>
                </a:lnTo>
                <a:close/>
                <a:moveTo>
                  <a:pt x="582549" y="409575"/>
                </a:moveTo>
                <a:cubicBezTo>
                  <a:pt x="573396" y="501047"/>
                  <a:pt x="501047" y="573395"/>
                  <a:pt x="409575" y="582549"/>
                </a:cubicBezTo>
                <a:lnTo>
                  <a:pt x="409575" y="504825"/>
                </a:lnTo>
                <a:lnTo>
                  <a:pt x="371475" y="504825"/>
                </a:lnTo>
                <a:lnTo>
                  <a:pt x="371475" y="582549"/>
                </a:lnTo>
                <a:cubicBezTo>
                  <a:pt x="280003" y="573396"/>
                  <a:pt x="207655" y="501047"/>
                  <a:pt x="198501" y="409575"/>
                </a:cubicBezTo>
                <a:lnTo>
                  <a:pt x="276225" y="409575"/>
                </a:lnTo>
                <a:lnTo>
                  <a:pt x="276225" y="371475"/>
                </a:lnTo>
                <a:lnTo>
                  <a:pt x="198501" y="371475"/>
                </a:lnTo>
                <a:cubicBezTo>
                  <a:pt x="207655" y="280003"/>
                  <a:pt x="280003" y="207655"/>
                  <a:pt x="371475" y="198501"/>
                </a:cubicBezTo>
                <a:lnTo>
                  <a:pt x="371475" y="276225"/>
                </a:lnTo>
                <a:lnTo>
                  <a:pt x="409575" y="276225"/>
                </a:lnTo>
                <a:lnTo>
                  <a:pt x="409575" y="198501"/>
                </a:lnTo>
                <a:cubicBezTo>
                  <a:pt x="501047" y="207655"/>
                  <a:pt x="573395" y="280003"/>
                  <a:pt x="582549" y="371475"/>
                </a:cubicBezTo>
                <a:lnTo>
                  <a:pt x="504825" y="371475"/>
                </a:lnTo>
                <a:lnTo>
                  <a:pt x="504825" y="409575"/>
                </a:lnTo>
                <a:close/>
                <a:moveTo>
                  <a:pt x="371475" y="114300"/>
                </a:moveTo>
                <a:lnTo>
                  <a:pt x="371475" y="160306"/>
                </a:lnTo>
                <a:cubicBezTo>
                  <a:pt x="258979" y="169755"/>
                  <a:pt x="169710" y="258983"/>
                  <a:pt x="160211" y="371475"/>
                </a:cubicBezTo>
                <a:lnTo>
                  <a:pt x="114300" y="371475"/>
                </a:lnTo>
                <a:cubicBezTo>
                  <a:pt x="124096" y="233703"/>
                  <a:pt x="233703" y="124096"/>
                  <a:pt x="371475" y="114300"/>
                </a:cubicBezTo>
                <a:close/>
                <a:moveTo>
                  <a:pt x="114300" y="409575"/>
                </a:moveTo>
                <a:lnTo>
                  <a:pt x="160306" y="409575"/>
                </a:lnTo>
                <a:cubicBezTo>
                  <a:pt x="169755" y="522071"/>
                  <a:pt x="258983" y="611340"/>
                  <a:pt x="371475" y="620840"/>
                </a:cubicBezTo>
                <a:lnTo>
                  <a:pt x="371475" y="666750"/>
                </a:lnTo>
                <a:cubicBezTo>
                  <a:pt x="233703" y="656955"/>
                  <a:pt x="124096" y="547348"/>
                  <a:pt x="114300" y="409575"/>
                </a:cubicBezTo>
                <a:close/>
                <a:moveTo>
                  <a:pt x="409575" y="666750"/>
                </a:moveTo>
                <a:lnTo>
                  <a:pt x="409575" y="620840"/>
                </a:lnTo>
                <a:cubicBezTo>
                  <a:pt x="522104" y="611384"/>
                  <a:pt x="611384" y="522104"/>
                  <a:pt x="620840" y="409575"/>
                </a:cubicBezTo>
                <a:lnTo>
                  <a:pt x="666750" y="409575"/>
                </a:lnTo>
                <a:cubicBezTo>
                  <a:pt x="656955" y="547348"/>
                  <a:pt x="547348" y="656955"/>
                  <a:pt x="409575" y="666750"/>
                </a:cubicBezTo>
                <a:close/>
                <a:moveTo>
                  <a:pt x="620840" y="371475"/>
                </a:moveTo>
                <a:cubicBezTo>
                  <a:pt x="611384" y="258946"/>
                  <a:pt x="522104" y="169666"/>
                  <a:pt x="409575" y="160211"/>
                </a:cubicBezTo>
                <a:lnTo>
                  <a:pt x="409575" y="114300"/>
                </a:lnTo>
                <a:cubicBezTo>
                  <a:pt x="547348" y="124096"/>
                  <a:pt x="656955" y="233703"/>
                  <a:pt x="666750" y="371475"/>
                </a:cubicBezTo>
                <a:close/>
              </a:path>
            </a:pathLst>
          </a:custGeom>
          <a:solidFill>
            <a:schemeClr val="tx1">
              <a:lumMod val="95000"/>
              <a:lumOff val="5000"/>
            </a:schemeClr>
          </a:solidFill>
          <a:ln w="9525" cap="flat">
            <a:noFill/>
            <a:prstDash val="solid"/>
            <a:miter/>
          </a:ln>
        </p:spPr>
        <p:txBody>
          <a:bodyPr rtlCol="0" anchor="ctr"/>
          <a:lstStyle/>
          <a:p>
            <a:endParaRPr lang="zh-CN" altLang="en-US" b="1"/>
          </a:p>
        </p:txBody>
      </p:sp>
      <p:sp>
        <p:nvSpPr>
          <p:cNvPr id="12" name="矩形 11">
            <a:extLst>
              <a:ext uri="{FF2B5EF4-FFF2-40B4-BE49-F238E27FC236}">
                <a16:creationId xmlns:a16="http://schemas.microsoft.com/office/drawing/2014/main" id="{4EBC4713-AB0D-426C-B4D9-0080B3E9F930}"/>
              </a:ext>
            </a:extLst>
          </p:cNvPr>
          <p:cNvSpPr/>
          <p:nvPr/>
        </p:nvSpPr>
        <p:spPr>
          <a:xfrm>
            <a:off x="1130256" y="1053329"/>
            <a:ext cx="4172040" cy="523220"/>
          </a:xfrm>
          <a:prstGeom prst="rect">
            <a:avLst/>
          </a:prstGeom>
        </p:spPr>
        <p:txBody>
          <a:bodyPr wrap="square">
            <a:spAutoFit/>
          </a:bodyPr>
          <a:lstStyle/>
          <a:p>
            <a:r>
              <a:rPr lang="zh-CN" altLang="en-US" sz="2800" b="1" dirty="0">
                <a:solidFill>
                  <a:srgbClr val="1A77C4"/>
                </a:solidFill>
                <a:latin typeface="+mn-ea"/>
                <a:cs typeface="+mn-ea"/>
              </a:rPr>
              <a:t>外部环境因素</a:t>
            </a:r>
            <a:r>
              <a:rPr lang="en-US" altLang="zh-CN" sz="2800" b="1" dirty="0">
                <a:solidFill>
                  <a:srgbClr val="1A77C4"/>
                </a:solidFill>
                <a:latin typeface="+mn-ea"/>
                <a:cs typeface="+mn-ea"/>
              </a:rPr>
              <a:t>——</a:t>
            </a:r>
          </a:p>
        </p:txBody>
      </p:sp>
      <p:sp>
        <p:nvSpPr>
          <p:cNvPr id="14" name="矩形 13">
            <a:extLst>
              <a:ext uri="{FF2B5EF4-FFF2-40B4-BE49-F238E27FC236}">
                <a16:creationId xmlns:a16="http://schemas.microsoft.com/office/drawing/2014/main" id="{75119E5D-16FE-4919-802E-1FA3DE891FAD}"/>
              </a:ext>
            </a:extLst>
          </p:cNvPr>
          <p:cNvSpPr/>
          <p:nvPr/>
        </p:nvSpPr>
        <p:spPr>
          <a:xfrm>
            <a:off x="6096000" y="1669215"/>
            <a:ext cx="5532120" cy="2246769"/>
          </a:xfrm>
          <a:prstGeom prst="rect">
            <a:avLst/>
          </a:prstGeom>
        </p:spPr>
        <p:txBody>
          <a:bodyPr wrap="square">
            <a:spAutoFit/>
          </a:bodyPr>
          <a:lstStyle/>
          <a:p>
            <a:r>
              <a:rPr lang="en-US" altLang="zh-CN" sz="2000" b="1" dirty="0">
                <a:solidFill>
                  <a:schemeClr val="tx1">
                    <a:lumMod val="75000"/>
                    <a:lumOff val="25000"/>
                  </a:schemeClr>
                </a:solidFill>
                <a:latin typeface="+mn-ea"/>
                <a:cs typeface="+mn-ea"/>
              </a:rPr>
              <a:t>有线电视台市场不断被流媒体蚕食，而现在Netflix所代表的</a:t>
            </a:r>
            <a:r>
              <a:rPr lang="en-US" altLang="zh-CN" sz="2000" b="1" dirty="0">
                <a:solidFill>
                  <a:srgbClr val="1A77C4"/>
                </a:solidFill>
                <a:latin typeface="+mn-ea"/>
                <a:cs typeface="+mn-ea"/>
              </a:rPr>
              <a:t>流媒体平台及其网络发行模式对传统电影制片发行等一整套体系也带来了巨大冲击</a:t>
            </a:r>
            <a:r>
              <a:rPr lang="zh-CN" altLang="en-US" sz="2000" b="1" dirty="0">
                <a:latin typeface="+mn-ea"/>
                <a:cs typeface="+mn-ea"/>
              </a:rPr>
              <a:t>，当越来越多的人具备了在视频网站上看电影的条件 ，未来还会有多少人愿意走进电影院？这一情况下，传统电影公司的忧虑感自然而然上升。</a:t>
            </a:r>
          </a:p>
        </p:txBody>
      </p:sp>
      <p:sp>
        <p:nvSpPr>
          <p:cNvPr id="18" name="矩形 17">
            <a:extLst>
              <a:ext uri="{FF2B5EF4-FFF2-40B4-BE49-F238E27FC236}">
                <a16:creationId xmlns:a16="http://schemas.microsoft.com/office/drawing/2014/main" id="{AAA2D6B6-89D2-4E9B-AC75-64E67D25930C}"/>
              </a:ext>
            </a:extLst>
          </p:cNvPr>
          <p:cNvSpPr/>
          <p:nvPr/>
        </p:nvSpPr>
        <p:spPr>
          <a:xfrm>
            <a:off x="4572928" y="1026795"/>
            <a:ext cx="3467616" cy="584775"/>
          </a:xfrm>
          <a:prstGeom prst="rect">
            <a:avLst/>
          </a:prstGeom>
          <a:noFill/>
          <a:ln>
            <a:noFill/>
          </a:ln>
        </p:spPr>
        <p:txBody>
          <a:bodyPr wrap="none" rtlCol="0" anchor="t">
            <a:spAutoFit/>
          </a:bodyPr>
          <a:lstStyle/>
          <a:p>
            <a:pPr algn="ctr"/>
            <a:r>
              <a:rPr lang="zh-CN" altLang="en-US" sz="3200" b="1" dirty="0">
                <a:ln w="10160">
                  <a:solidFill>
                    <a:schemeClr val="accent5"/>
                  </a:solidFill>
                  <a:prstDash val="solid"/>
                </a:ln>
                <a:solidFill>
                  <a:schemeClr val="accent5">
                    <a:lumMod val="75000"/>
                  </a:schemeClr>
                </a:solidFill>
                <a:effectLst>
                  <a:outerShdw blurRad="38100" dist="22860" dir="5400000" algn="tl" rotWithShape="0">
                    <a:srgbClr val="000000">
                      <a:alpha val="30000"/>
                    </a:srgbClr>
                  </a:outerShdw>
                </a:effectLst>
              </a:rPr>
              <a:t>流媒体平台的兴起</a:t>
            </a:r>
          </a:p>
        </p:txBody>
      </p:sp>
      <p:pic>
        <p:nvPicPr>
          <p:cNvPr id="4" name="图片 3">
            <a:extLst>
              <a:ext uri="{FF2B5EF4-FFF2-40B4-BE49-F238E27FC236}">
                <a16:creationId xmlns:a16="http://schemas.microsoft.com/office/drawing/2014/main" id="{0C10DC54-4864-421D-9303-5C36E30E13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20730" y="4079478"/>
            <a:ext cx="3947712" cy="2218614"/>
          </a:xfrm>
          <a:prstGeom prst="rect">
            <a:avLst/>
          </a:prstGeom>
        </p:spPr>
      </p:pic>
      <p:pic>
        <p:nvPicPr>
          <p:cNvPr id="7" name="图片 6">
            <a:extLst>
              <a:ext uri="{FF2B5EF4-FFF2-40B4-BE49-F238E27FC236}">
                <a16:creationId xmlns:a16="http://schemas.microsoft.com/office/drawing/2014/main" id="{43580FA4-D2D8-4A88-A8CC-8576A40E53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0180" y="1689867"/>
            <a:ext cx="5065023" cy="2858120"/>
          </a:xfrm>
          <a:prstGeom prst="rect">
            <a:avLst/>
          </a:prstGeom>
        </p:spPr>
      </p:pic>
      <p:sp>
        <p:nvSpPr>
          <p:cNvPr id="24" name="矩形 23">
            <a:extLst>
              <a:ext uri="{FF2B5EF4-FFF2-40B4-BE49-F238E27FC236}">
                <a16:creationId xmlns:a16="http://schemas.microsoft.com/office/drawing/2014/main" id="{17E662EA-E618-4C42-B1FF-708C4D24A1C6}"/>
              </a:ext>
            </a:extLst>
          </p:cNvPr>
          <p:cNvSpPr/>
          <p:nvPr/>
        </p:nvSpPr>
        <p:spPr>
          <a:xfrm>
            <a:off x="305816" y="5032768"/>
            <a:ext cx="6673166" cy="1015663"/>
          </a:xfrm>
          <a:prstGeom prst="rect">
            <a:avLst/>
          </a:prstGeom>
        </p:spPr>
        <p:txBody>
          <a:bodyPr wrap="square">
            <a:spAutoFit/>
          </a:bodyPr>
          <a:lstStyle/>
          <a:p>
            <a:r>
              <a:rPr lang="zh-CN" altLang="en-US" sz="2000" b="1" dirty="0">
                <a:solidFill>
                  <a:schemeClr val="tx1">
                    <a:lumMod val="75000"/>
                    <a:lumOff val="25000"/>
                  </a:schemeClr>
                </a:solidFill>
                <a:latin typeface="+mn-ea"/>
                <a:cs typeface="+mn-ea"/>
              </a:rPr>
              <a:t>流媒体平台对电影行业可能造成的影响可以通过</a:t>
            </a:r>
            <a:r>
              <a:rPr lang="en-US" altLang="zh-CN" sz="2000" b="1" dirty="0">
                <a:solidFill>
                  <a:schemeClr val="tx1">
                    <a:lumMod val="75000"/>
                    <a:lumOff val="25000"/>
                  </a:schemeClr>
                </a:solidFill>
                <a:latin typeface="+mn-ea"/>
                <a:cs typeface="+mn-ea"/>
              </a:rPr>
              <a:t>Netflix</a:t>
            </a:r>
            <a:r>
              <a:rPr lang="zh-CN" altLang="en-US" sz="2000" b="1" dirty="0">
                <a:solidFill>
                  <a:schemeClr val="tx1">
                    <a:lumMod val="75000"/>
                    <a:lumOff val="25000"/>
                  </a:schemeClr>
                </a:solidFill>
                <a:latin typeface="+mn-ea"/>
                <a:cs typeface="+mn-ea"/>
              </a:rPr>
              <a:t>最初兴起视频租赁行业，使得传统连锁音像店大量倒闭这一现象预见。</a:t>
            </a:r>
            <a:endParaRPr lang="en-US" altLang="zh-CN" sz="2000" b="1" dirty="0">
              <a:solidFill>
                <a:schemeClr val="tx1">
                  <a:lumMod val="75000"/>
                  <a:lumOff val="25000"/>
                </a:schemeClr>
              </a:solidFill>
              <a:latin typeface="+mn-ea"/>
              <a:cs typeface="+mn-ea"/>
            </a:endParaRPr>
          </a:p>
        </p:txBody>
      </p:sp>
    </p:spTree>
  </p:cSld>
  <p:clrMapOvr>
    <a:masterClrMapping/>
  </p:clrMapOvr>
  <p:transition spd="slow">
    <p:wipe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4" grpId="0"/>
    </p:bldLst>
  </p:timing>
</p:sld>
</file>

<file path=ppt/theme/theme1.xml><?xml version="1.0" encoding="utf-8"?>
<a:theme xmlns:a="http://schemas.openxmlformats.org/drawingml/2006/main" name="Office Theme">
  <a:themeElements>
    <a:clrScheme name="自定义 7">
      <a:dk1>
        <a:sysClr val="windowText" lastClr="000000"/>
      </a:dk1>
      <a:lt1>
        <a:sysClr val="window" lastClr="FFFFFF"/>
      </a:lt1>
      <a:dk2>
        <a:srgbClr val="000000"/>
      </a:dk2>
      <a:lt2>
        <a:srgbClr val="FFFFFF"/>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自定义 1">
      <a:majorFont>
        <a:latin typeface="Arial"/>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157</TotalTime>
  <Words>2508</Words>
  <Application>Microsoft Office PowerPoint</Application>
  <PresentationFormat>宽屏</PresentationFormat>
  <Paragraphs>182</Paragraphs>
  <Slides>27</Slides>
  <Notes>0</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27</vt:i4>
      </vt:variant>
    </vt:vector>
  </HeadingPairs>
  <TitlesOfParts>
    <vt:vector size="35" baseType="lpstr">
      <vt:lpstr>等线</vt:lpstr>
      <vt:lpstr>微软雅黑</vt:lpstr>
      <vt:lpstr>Arial</vt:lpstr>
      <vt:lpstr>Century Gothic</vt:lpstr>
      <vt:lpstr>Segoe UI Light</vt:lpstr>
      <vt:lpstr>Wingdings</vt:lpstr>
      <vt:lpstr>Office Theme</vt:lpstr>
      <vt:lpstr>自定义设计方案</vt:lpstr>
      <vt:lpstr>PowerPoint 演示文稿</vt:lpstr>
      <vt:lpstr>案例背景及问题</vt:lpstr>
      <vt:lpstr>案例背景及问题</vt:lpstr>
      <vt:lpstr>案例背景及问题</vt:lpstr>
      <vt:lpstr>案例背景及问题</vt:lpstr>
      <vt:lpstr>问题解答</vt:lpstr>
      <vt:lpstr>1.迪士尼的战略目标是什么？</vt:lpstr>
      <vt:lpstr>2.迪士尼为何制定了这样的战略目标？</vt:lpstr>
      <vt:lpstr>2.迪士尼为何制定了这样的战略目标？</vt:lpstr>
      <vt:lpstr>2.迪士尼为何制定了这样的战略目标？</vt:lpstr>
      <vt:lpstr>2.迪士尼为何制定了这样的战略目标？</vt:lpstr>
      <vt:lpstr>1.迪士尼的目标如何引导本次收购事件的发生？（续）</vt:lpstr>
      <vt:lpstr>1.迪士尼的目标如何引导本次收购事件的发生？（续）</vt:lpstr>
      <vt:lpstr>2. 本次收购案属于哪种决策类型？ </vt:lpstr>
      <vt:lpstr>2. 本次收购案属于哪种决策类型？ （续）</vt:lpstr>
      <vt:lpstr>2. 本次收购案属于哪种决策类型？ （续）</vt:lpstr>
      <vt:lpstr>3. 迪士尼是如何部署收购福克斯的计划工作的？</vt:lpstr>
      <vt:lpstr>3.  迪士尼是如何部署收购福克斯的计划工作的？（续）</vt:lpstr>
      <vt:lpstr>3.迪士尼是如何部署收购福克斯的计划工作的？（续） </vt:lpstr>
      <vt:lpstr>3.迪士尼是如何部署收购福克斯的计划工作的？（续） </vt:lpstr>
      <vt:lpstr>3.迪士尼是如何部署收购福克斯的计划工作的？（续）</vt:lpstr>
      <vt:lpstr>3.迪士尼是如何部署收购福克斯的计划工作的？（续）</vt:lpstr>
      <vt:lpstr>4. 如何评价此次迪士尼收购福克斯的战略？</vt:lpstr>
      <vt:lpstr>5. 如何以战略环境来分析本次收购战略的制定？</vt:lpstr>
      <vt:lpstr>5. 如何以战略环境来分析本次收购战略的制定？（续）</vt:lpstr>
      <vt:lpstr>5. 如何以战略环境来分析本次收购战略的制定？</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Weisheng Zhu</dc:creator>
  <cp:lastModifiedBy>ijinseog309@gmail.com</cp:lastModifiedBy>
  <cp:revision>126</cp:revision>
  <dcterms:created xsi:type="dcterms:W3CDTF">2019-07-25T02:40:00Z</dcterms:created>
  <dcterms:modified xsi:type="dcterms:W3CDTF">2024-09-12T06:25:31Z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t-weiszh@microsoft.com</vt:lpwstr>
  </property>
  <property fmtid="{D5CDD505-2E9C-101B-9397-08002B2CF9AE}" pid="5" name="MSIP_Label_f42aa342-8706-4288-bd11-ebb85995028c_SetDate">
    <vt:lpwstr>2019-07-25T06:33:15.4457998Z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ActionId">
    <vt:lpwstr>89c5bf5f-33b9-4fc1-bd99-04ee503b4f85</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y fmtid="{D5CDD505-2E9C-101B-9397-08002B2CF9AE}" pid="11" name="ContentTypeId">
    <vt:lpwstr>0x0101004D520B0621022B4CA37193CEB4BD4006</vt:lpwstr>
  </property>
  <property fmtid="{D5CDD505-2E9C-101B-9397-08002B2CF9AE}" pid="12" name="KSOProductBuildVer">
    <vt:lpwstr>2052-11.1.0.9175</vt:lpwstr>
  </property>
</Properties>
</file>

<file path=docProps/thumbnail.jpeg>
</file>